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sldIdLst>
    <p:sldId id="256" r:id="rId2"/>
    <p:sldId id="292" r:id="rId3"/>
    <p:sldId id="265" r:id="rId4"/>
    <p:sldId id="277" r:id="rId5"/>
    <p:sldId id="276" r:id="rId6"/>
    <p:sldId id="258" r:id="rId7"/>
    <p:sldId id="263" r:id="rId8"/>
    <p:sldId id="284" r:id="rId9"/>
    <p:sldId id="266" r:id="rId10"/>
    <p:sldId id="267" r:id="rId11"/>
    <p:sldId id="268" r:id="rId12"/>
    <p:sldId id="275" r:id="rId13"/>
    <p:sldId id="269" r:id="rId14"/>
    <p:sldId id="259" r:id="rId15"/>
    <p:sldId id="273" r:id="rId16"/>
    <p:sldId id="270" r:id="rId17"/>
    <p:sldId id="260" r:id="rId18"/>
    <p:sldId id="271" r:id="rId19"/>
    <p:sldId id="274" r:id="rId20"/>
    <p:sldId id="285" r:id="rId21"/>
    <p:sldId id="281" r:id="rId22"/>
    <p:sldId id="283" r:id="rId23"/>
    <p:sldId id="257" r:id="rId24"/>
    <p:sldId id="278" r:id="rId25"/>
    <p:sldId id="272" r:id="rId26"/>
    <p:sldId id="279" r:id="rId27"/>
    <p:sldId id="280" r:id="rId28"/>
    <p:sldId id="286" r:id="rId29"/>
    <p:sldId id="287" r:id="rId30"/>
    <p:sldId id="288" r:id="rId31"/>
    <p:sldId id="289" r:id="rId32"/>
    <p:sldId id="290" r:id="rId33"/>
    <p:sldId id="291"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86"/>
    <p:restoredTop sz="94681"/>
  </p:normalViewPr>
  <p:slideViewPr>
    <p:cSldViewPr snapToGrid="0" snapToObjects="1">
      <p:cViewPr varScale="1">
        <p:scale>
          <a:sx n="66" d="100"/>
          <a:sy n="66" d="100"/>
        </p:scale>
        <p:origin x="208" y="12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65A315-4BF5-8743-8D78-9C5AA6E8E7EF}" type="datetimeFigureOut">
              <a:rPr lang="en-GB" smtClean="0"/>
              <a:t>18/04/2017</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B2BEAC-AEDF-1C45-91C7-3CA123DA0C94}" type="slidenum">
              <a:rPr lang="en-GB" smtClean="0"/>
              <a:t>‹#›</a:t>
            </a:fld>
            <a:endParaRPr lang="en-GB"/>
          </a:p>
        </p:txBody>
      </p:sp>
    </p:spTree>
    <p:extLst>
      <p:ext uri="{BB962C8B-B14F-4D97-AF65-F5344CB8AC3E}">
        <p14:creationId xmlns:p14="http://schemas.microsoft.com/office/powerpoint/2010/main" val="132907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47F5B63-7154-7547-A2AF-6574F4DFCE33}" type="datetimeFigureOut">
              <a:rPr lang="en-GB" smtClean="0"/>
              <a:t>17/04/2017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A8A35A3-0EE2-EF48-A906-ED0A07E74F08}" type="slidenum">
              <a:rPr lang="en-GB" smtClean="0"/>
              <a:t>‹#›</a:t>
            </a:fld>
            <a:endParaRPr lang="en-GB"/>
          </a:p>
        </p:txBody>
      </p:sp>
    </p:spTree>
    <p:extLst>
      <p:ext uri="{BB962C8B-B14F-4D97-AF65-F5344CB8AC3E}">
        <p14:creationId xmlns:p14="http://schemas.microsoft.com/office/powerpoint/2010/main" val="10985913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47F5B63-7154-7547-A2AF-6574F4DFCE33}" type="datetimeFigureOut">
              <a:rPr lang="en-GB" smtClean="0"/>
              <a:t>17/04/2017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A8A35A3-0EE2-EF48-A906-ED0A07E74F08}" type="slidenum">
              <a:rPr lang="en-GB" smtClean="0"/>
              <a:t>‹#›</a:t>
            </a:fld>
            <a:endParaRPr lang="en-GB"/>
          </a:p>
        </p:txBody>
      </p:sp>
    </p:spTree>
    <p:extLst>
      <p:ext uri="{BB962C8B-B14F-4D97-AF65-F5344CB8AC3E}">
        <p14:creationId xmlns:p14="http://schemas.microsoft.com/office/powerpoint/2010/main" val="1793600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47F5B63-7154-7547-A2AF-6574F4DFCE33}" type="datetimeFigureOut">
              <a:rPr lang="en-GB" smtClean="0"/>
              <a:t>17/04/2017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A8A35A3-0EE2-EF48-A906-ED0A07E74F08}" type="slidenum">
              <a:rPr lang="en-GB" smtClean="0"/>
              <a:t>‹#›</a:t>
            </a:fld>
            <a:endParaRPr lang="en-GB"/>
          </a:p>
        </p:txBody>
      </p:sp>
    </p:spTree>
    <p:extLst>
      <p:ext uri="{BB962C8B-B14F-4D97-AF65-F5344CB8AC3E}">
        <p14:creationId xmlns:p14="http://schemas.microsoft.com/office/powerpoint/2010/main" val="1585055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47F5B63-7154-7547-A2AF-6574F4DFCE33}" type="datetimeFigureOut">
              <a:rPr lang="en-GB" smtClean="0"/>
              <a:t>17/04/2017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A8A35A3-0EE2-EF48-A906-ED0A07E74F08}" type="slidenum">
              <a:rPr lang="en-GB" smtClean="0"/>
              <a:t>‹#›</a:t>
            </a:fld>
            <a:endParaRPr lang="en-GB"/>
          </a:p>
        </p:txBody>
      </p:sp>
    </p:spTree>
    <p:extLst>
      <p:ext uri="{BB962C8B-B14F-4D97-AF65-F5344CB8AC3E}">
        <p14:creationId xmlns:p14="http://schemas.microsoft.com/office/powerpoint/2010/main" val="21073011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47F5B63-7154-7547-A2AF-6574F4DFCE33}" type="datetimeFigureOut">
              <a:rPr lang="en-GB" smtClean="0"/>
              <a:t>17/04/2017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A8A35A3-0EE2-EF48-A906-ED0A07E74F08}" type="slidenum">
              <a:rPr lang="en-GB" smtClean="0"/>
              <a:t>‹#›</a:t>
            </a:fld>
            <a:endParaRPr lang="en-GB"/>
          </a:p>
        </p:txBody>
      </p:sp>
    </p:spTree>
    <p:extLst>
      <p:ext uri="{BB962C8B-B14F-4D97-AF65-F5344CB8AC3E}">
        <p14:creationId xmlns:p14="http://schemas.microsoft.com/office/powerpoint/2010/main" val="1109936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47F5B63-7154-7547-A2AF-6574F4DFCE33}" type="datetimeFigureOut">
              <a:rPr lang="en-GB" smtClean="0"/>
              <a:t>17/04/2017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A8A35A3-0EE2-EF48-A906-ED0A07E74F08}" type="slidenum">
              <a:rPr lang="en-GB" smtClean="0"/>
              <a:t>‹#›</a:t>
            </a:fld>
            <a:endParaRPr lang="en-GB"/>
          </a:p>
        </p:txBody>
      </p:sp>
    </p:spTree>
    <p:extLst>
      <p:ext uri="{BB962C8B-B14F-4D97-AF65-F5344CB8AC3E}">
        <p14:creationId xmlns:p14="http://schemas.microsoft.com/office/powerpoint/2010/main" val="16656633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47F5B63-7154-7547-A2AF-6574F4DFCE33}" type="datetimeFigureOut">
              <a:rPr lang="en-GB" smtClean="0"/>
              <a:t>17/04/2017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A8A35A3-0EE2-EF48-A906-ED0A07E74F08}" type="slidenum">
              <a:rPr lang="en-GB" smtClean="0"/>
              <a:t>‹#›</a:t>
            </a:fld>
            <a:endParaRPr lang="en-GB"/>
          </a:p>
        </p:txBody>
      </p:sp>
    </p:spTree>
    <p:extLst>
      <p:ext uri="{BB962C8B-B14F-4D97-AF65-F5344CB8AC3E}">
        <p14:creationId xmlns:p14="http://schemas.microsoft.com/office/powerpoint/2010/main" val="206277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47F5B63-7154-7547-A2AF-6574F4DFCE33}" type="datetimeFigureOut">
              <a:rPr lang="en-GB" smtClean="0"/>
              <a:t>17/04/2017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A8A35A3-0EE2-EF48-A906-ED0A07E74F08}" type="slidenum">
              <a:rPr lang="en-GB" smtClean="0"/>
              <a:t>‹#›</a:t>
            </a:fld>
            <a:endParaRPr lang="en-GB"/>
          </a:p>
        </p:txBody>
      </p:sp>
    </p:spTree>
    <p:extLst>
      <p:ext uri="{BB962C8B-B14F-4D97-AF65-F5344CB8AC3E}">
        <p14:creationId xmlns:p14="http://schemas.microsoft.com/office/powerpoint/2010/main" val="8692690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7F5B63-7154-7547-A2AF-6574F4DFCE33}" type="datetimeFigureOut">
              <a:rPr lang="en-GB" smtClean="0"/>
              <a:t>17/04/2017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A8A35A3-0EE2-EF48-A906-ED0A07E74F08}" type="slidenum">
              <a:rPr lang="en-GB" smtClean="0"/>
              <a:t>‹#›</a:t>
            </a:fld>
            <a:endParaRPr lang="en-GB"/>
          </a:p>
        </p:txBody>
      </p:sp>
    </p:spTree>
    <p:extLst>
      <p:ext uri="{BB962C8B-B14F-4D97-AF65-F5344CB8AC3E}">
        <p14:creationId xmlns:p14="http://schemas.microsoft.com/office/powerpoint/2010/main" val="473622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7F5B63-7154-7547-A2AF-6574F4DFCE33}" type="datetimeFigureOut">
              <a:rPr lang="en-GB" smtClean="0"/>
              <a:t>17/04/2017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A8A35A3-0EE2-EF48-A906-ED0A07E74F08}" type="slidenum">
              <a:rPr lang="en-GB" smtClean="0"/>
              <a:t>‹#›</a:t>
            </a:fld>
            <a:endParaRPr lang="en-GB"/>
          </a:p>
        </p:txBody>
      </p:sp>
    </p:spTree>
    <p:extLst>
      <p:ext uri="{BB962C8B-B14F-4D97-AF65-F5344CB8AC3E}">
        <p14:creationId xmlns:p14="http://schemas.microsoft.com/office/powerpoint/2010/main" val="1597079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7F5B63-7154-7547-A2AF-6574F4DFCE33}" type="datetimeFigureOut">
              <a:rPr lang="en-GB" smtClean="0"/>
              <a:t>17/04/2017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A8A35A3-0EE2-EF48-A906-ED0A07E74F08}" type="slidenum">
              <a:rPr lang="en-GB" smtClean="0"/>
              <a:t>‹#›</a:t>
            </a:fld>
            <a:endParaRPr lang="en-GB"/>
          </a:p>
        </p:txBody>
      </p:sp>
    </p:spTree>
    <p:extLst>
      <p:ext uri="{BB962C8B-B14F-4D97-AF65-F5344CB8AC3E}">
        <p14:creationId xmlns:p14="http://schemas.microsoft.com/office/powerpoint/2010/main" val="71426268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7F5B63-7154-7547-A2AF-6574F4DFCE33}" type="datetimeFigureOut">
              <a:rPr lang="en-GB" smtClean="0"/>
              <a:t>17/04/2017</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8A35A3-0EE2-EF48-A906-ED0A07E74F08}" type="slidenum">
              <a:rPr lang="en-GB" smtClean="0"/>
              <a:t>‹#›</a:t>
            </a:fld>
            <a:endParaRPr lang="en-GB"/>
          </a:p>
        </p:txBody>
      </p:sp>
    </p:spTree>
    <p:extLst>
      <p:ext uri="{BB962C8B-B14F-4D97-AF65-F5344CB8AC3E}">
        <p14:creationId xmlns:p14="http://schemas.microsoft.com/office/powerpoint/2010/main" val="552633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tif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tif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pewinternet.org/interactives/public-scientists-opinion-gap/"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tif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tif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tif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935.ibm.com/services/no/cio/leverage/levinfo_wp_gts_thetoxic.pdf"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87813" y="1283562"/>
            <a:ext cx="9144000" cy="2387600"/>
          </a:xfrm>
        </p:spPr>
        <p:txBody>
          <a:bodyPr>
            <a:normAutofit fontScale="90000"/>
          </a:bodyPr>
          <a:lstStyle/>
          <a:p>
            <a:r>
              <a:rPr lang="en-GB" dirty="0" smtClean="0"/>
              <a:t>“Social </a:t>
            </a:r>
            <a:r>
              <a:rPr lang="en-GB" dirty="0"/>
              <a:t>work research and accountable practice –challenging dogma in uncertain </a:t>
            </a:r>
            <a:r>
              <a:rPr lang="en-GB" dirty="0" smtClean="0"/>
              <a:t>times”</a:t>
            </a:r>
            <a:r>
              <a:rPr lang="en-US" dirty="0" smtClean="0"/>
              <a:t> </a:t>
            </a:r>
            <a:endParaRPr lang="en-GB" dirty="0"/>
          </a:p>
        </p:txBody>
      </p:sp>
      <p:sp>
        <p:nvSpPr>
          <p:cNvPr id="3" name="Subtitle 2"/>
          <p:cNvSpPr>
            <a:spLocks noGrp="1"/>
          </p:cNvSpPr>
          <p:nvPr>
            <p:ph type="subTitle" idx="1"/>
          </p:nvPr>
        </p:nvSpPr>
        <p:spPr>
          <a:xfrm>
            <a:off x="1387813" y="4015978"/>
            <a:ext cx="9144000" cy="827881"/>
          </a:xfrm>
        </p:spPr>
        <p:txBody>
          <a:bodyPr>
            <a:noAutofit/>
          </a:bodyPr>
          <a:lstStyle/>
          <a:p>
            <a:r>
              <a:rPr lang="en-GB" sz="4400" dirty="0" smtClean="0"/>
              <a:t>Walter Lorenz</a:t>
            </a:r>
          </a:p>
          <a:p>
            <a:r>
              <a:rPr lang="en-GB" sz="4400" dirty="0" smtClean="0"/>
              <a:t>Free University of </a:t>
            </a:r>
            <a:r>
              <a:rPr lang="en-GB" sz="4400" dirty="0" err="1" smtClean="0"/>
              <a:t>Bozen</a:t>
            </a:r>
            <a:r>
              <a:rPr lang="en-GB" sz="4400" dirty="0" smtClean="0"/>
              <a:t>, Italy</a:t>
            </a:r>
            <a:endParaRPr lang="en-GB" sz="4400" dirty="0"/>
          </a:p>
        </p:txBody>
      </p:sp>
    </p:spTree>
    <p:extLst>
      <p:ext uri="{BB962C8B-B14F-4D97-AF65-F5344CB8AC3E}">
        <p14:creationId xmlns:p14="http://schemas.microsoft.com/office/powerpoint/2010/main" val="4967441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Indicators of growing complexity </a:t>
            </a:r>
            <a:r>
              <a:rPr lang="en-GB" sz="4000" dirty="0" smtClean="0"/>
              <a:t>(Jessop, 2007)</a:t>
            </a:r>
            <a:endParaRPr lang="en-GB" dirty="0"/>
          </a:p>
        </p:txBody>
      </p:sp>
      <p:sp>
        <p:nvSpPr>
          <p:cNvPr id="3" name="Content Placeholder 2"/>
          <p:cNvSpPr>
            <a:spLocks noGrp="1"/>
          </p:cNvSpPr>
          <p:nvPr>
            <p:ph idx="1"/>
          </p:nvPr>
        </p:nvSpPr>
        <p:spPr>
          <a:xfrm>
            <a:off x="838200" y="1825625"/>
            <a:ext cx="10515600" cy="4711362"/>
          </a:xfrm>
        </p:spPr>
        <p:txBody>
          <a:bodyPr>
            <a:normAutofit fontScale="92500" lnSpcReduction="10000"/>
          </a:bodyPr>
          <a:lstStyle/>
          <a:p>
            <a:pPr lvl="0"/>
            <a:r>
              <a:rPr lang="en-GB" dirty="0"/>
              <a:t>Greater inter-dependence of systems combined with functional differentiation</a:t>
            </a:r>
            <a:endParaRPr lang="en-US" dirty="0"/>
          </a:p>
          <a:p>
            <a:pPr lvl="0"/>
            <a:r>
              <a:rPr lang="en-GB" dirty="0"/>
              <a:t>Increased fuzziness of institutional boundaries</a:t>
            </a:r>
            <a:endParaRPr lang="en-US" dirty="0"/>
          </a:p>
          <a:p>
            <a:pPr lvl="0"/>
            <a:r>
              <a:rPr lang="en-GB" dirty="0"/>
              <a:t>De-</a:t>
            </a:r>
            <a:r>
              <a:rPr lang="en-GB" dirty="0" err="1"/>
              <a:t>hierarchisation</a:t>
            </a:r>
            <a:r>
              <a:rPr lang="en-GB" dirty="0"/>
              <a:t> of social relations between social entities (economic agents, states, civil society actors)</a:t>
            </a:r>
            <a:endParaRPr lang="en-US" dirty="0"/>
          </a:p>
          <a:p>
            <a:pPr lvl="0"/>
            <a:r>
              <a:rPr lang="en-GB" dirty="0"/>
              <a:t>Acceleration of the rate of change through increased data flows</a:t>
            </a:r>
            <a:endParaRPr lang="en-US" dirty="0"/>
          </a:p>
          <a:p>
            <a:pPr lvl="0"/>
            <a:r>
              <a:rPr lang="en-GB" dirty="0"/>
              <a:t>Multiplication of options of identity</a:t>
            </a:r>
            <a:endParaRPr lang="en-US" dirty="0"/>
          </a:p>
          <a:p>
            <a:pPr lvl="0"/>
            <a:r>
              <a:rPr lang="en-GB" dirty="0"/>
              <a:t>Increased value of knowledge and knowledge systems in order to cope with constant changes</a:t>
            </a:r>
            <a:endParaRPr lang="en-US" dirty="0"/>
          </a:p>
          <a:p>
            <a:pPr lvl="0"/>
            <a:r>
              <a:rPr lang="en-GB" dirty="0"/>
              <a:t>The self-potentiating nature of complexity, complex systems create opportunities for additional complexity.</a:t>
            </a:r>
            <a:endParaRPr lang="en-US" dirty="0"/>
          </a:p>
          <a:p>
            <a:endParaRPr lang="en-GB" dirty="0"/>
          </a:p>
        </p:txBody>
      </p:sp>
    </p:spTree>
    <p:extLst>
      <p:ext uri="{BB962C8B-B14F-4D97-AF65-F5344CB8AC3E}">
        <p14:creationId xmlns:p14="http://schemas.microsoft.com/office/powerpoint/2010/main" val="1252155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smtClean="0"/>
              <a:t>Modernity, acceleration and growing complexity necessitated social work as the application of science</a:t>
            </a:r>
            <a:endParaRPr lang="en-GB" sz="3600" b="1" dirty="0"/>
          </a:p>
        </p:txBody>
      </p:sp>
      <p:sp>
        <p:nvSpPr>
          <p:cNvPr id="3" name="Content Placeholder 2"/>
          <p:cNvSpPr>
            <a:spLocks noGrp="1"/>
          </p:cNvSpPr>
          <p:nvPr>
            <p:ph idx="1"/>
          </p:nvPr>
        </p:nvSpPr>
        <p:spPr/>
        <p:txBody>
          <a:bodyPr/>
          <a:lstStyle/>
          <a:p>
            <a:pPr marL="0" indent="0">
              <a:buNone/>
            </a:pPr>
            <a:r>
              <a:rPr lang="en-GB" dirty="0" smtClean="0"/>
              <a:t>Professional methodology through </a:t>
            </a:r>
            <a:r>
              <a:rPr lang="en-GB" b="1" dirty="0" smtClean="0"/>
              <a:t>inductive research </a:t>
            </a:r>
            <a:r>
              <a:rPr lang="en-GB" dirty="0" smtClean="0"/>
              <a:t>(case studies, Charity Organisation Society, “Social Diagnosis” by Richmond and Salomon): anti-moralistic, systematic gathering of life stories</a:t>
            </a:r>
          </a:p>
          <a:p>
            <a:pPr marL="0" indent="0">
              <a:buNone/>
            </a:pPr>
            <a:r>
              <a:rPr lang="en-GB" b="1" dirty="0" smtClean="0"/>
              <a:t>Deductive response</a:t>
            </a:r>
            <a:r>
              <a:rPr lang="en-GB" dirty="0" smtClean="0"/>
              <a:t>: use of psychoanalytic theories; structural theories of poverty and disadvantage</a:t>
            </a:r>
          </a:p>
          <a:p>
            <a:pPr marL="0" indent="0">
              <a:buNone/>
            </a:pPr>
            <a:endParaRPr lang="en-GB" dirty="0"/>
          </a:p>
          <a:p>
            <a:pPr marL="0" indent="0">
              <a:buNone/>
            </a:pPr>
            <a:r>
              <a:rPr lang="en-GB" dirty="0" smtClean="0"/>
              <a:t>In general </a:t>
            </a:r>
            <a:r>
              <a:rPr lang="mr-IN" dirty="0" smtClean="0"/>
              <a:t>–</a:t>
            </a:r>
            <a:r>
              <a:rPr lang="en-GB" dirty="0" smtClean="0"/>
              <a:t> social work had to be oriented on “science”, particularly through indigenous research topics, projects and professorships in social work itself</a:t>
            </a:r>
            <a:endParaRPr lang="en-GB" dirty="0"/>
          </a:p>
        </p:txBody>
      </p:sp>
    </p:spTree>
    <p:extLst>
      <p:ext uri="{BB962C8B-B14F-4D97-AF65-F5344CB8AC3E}">
        <p14:creationId xmlns:p14="http://schemas.microsoft.com/office/powerpoint/2010/main" val="1786845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smtClean="0"/>
              <a:t>Research paradigms in specific political contexts: structural functionalism (Parsons), 1960s-70s </a:t>
            </a:r>
            <a:endParaRPr lang="en-GB" sz="4000" dirty="0"/>
          </a:p>
        </p:txBody>
      </p:sp>
      <p:sp>
        <p:nvSpPr>
          <p:cNvPr id="4" name="Content Placeholder 3"/>
          <p:cNvSpPr>
            <a:spLocks noGrp="1"/>
          </p:cNvSpPr>
          <p:nvPr>
            <p:ph sz="half" idx="1"/>
          </p:nvPr>
        </p:nvSpPr>
        <p:spPr/>
        <p:txBody>
          <a:bodyPr/>
          <a:lstStyle/>
          <a:p>
            <a:r>
              <a:rPr lang="en-GB" dirty="0" smtClean="0"/>
              <a:t>Intervention methods based on positivist research made a contribution to the welfare state project</a:t>
            </a:r>
          </a:p>
          <a:p>
            <a:endParaRPr lang="en-GB" dirty="0"/>
          </a:p>
          <a:p>
            <a:r>
              <a:rPr lang="en-GB" dirty="0" smtClean="0"/>
              <a:t>Helped to establish “bureau-professionalism” in social work</a:t>
            </a:r>
            <a:endParaRPr lang="en-GB" dirty="0"/>
          </a:p>
        </p:txBody>
      </p:sp>
      <p:sp>
        <p:nvSpPr>
          <p:cNvPr id="5" name="Content Placeholder 4"/>
          <p:cNvSpPr>
            <a:spLocks noGrp="1"/>
          </p:cNvSpPr>
          <p:nvPr>
            <p:ph sz="half" idx="2"/>
          </p:nvPr>
        </p:nvSpPr>
        <p:spPr/>
        <p:txBody>
          <a:bodyPr/>
          <a:lstStyle/>
          <a:p>
            <a:r>
              <a:rPr lang="en-GB" dirty="0" smtClean="0"/>
              <a:t>Heavy dependence on research conducted in other disciplines (sociology, psychology)</a:t>
            </a:r>
          </a:p>
          <a:p>
            <a:r>
              <a:rPr lang="en-GB" dirty="0" smtClean="0"/>
              <a:t>Instrumental use of research; objectifying</a:t>
            </a:r>
            <a:endParaRPr lang="en-GB" dirty="0"/>
          </a:p>
        </p:txBody>
      </p:sp>
    </p:spTree>
    <p:extLst>
      <p:ext uri="{BB962C8B-B14F-4D97-AF65-F5344CB8AC3E}">
        <p14:creationId xmlns:p14="http://schemas.microsoft.com/office/powerpoint/2010/main" val="1653485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Research paradigms in specific political contexts: “cultural turn” 1970s-90s</a:t>
            </a:r>
            <a:endParaRPr lang="en-GB" dirty="0"/>
          </a:p>
        </p:txBody>
      </p:sp>
      <p:sp>
        <p:nvSpPr>
          <p:cNvPr id="4" name="Content Placeholder 3"/>
          <p:cNvSpPr>
            <a:spLocks noGrp="1"/>
          </p:cNvSpPr>
          <p:nvPr>
            <p:ph sz="half" idx="1"/>
          </p:nvPr>
        </p:nvSpPr>
        <p:spPr/>
        <p:txBody>
          <a:bodyPr>
            <a:normAutofit fontScale="92500" lnSpcReduction="10000"/>
          </a:bodyPr>
          <a:lstStyle/>
          <a:p>
            <a:r>
              <a:rPr lang="en-GB" dirty="0" smtClean="0"/>
              <a:t>“The Client Speaks” (Meyer and </a:t>
            </a:r>
            <a:r>
              <a:rPr lang="en-GB" dirty="0" err="1" smtClean="0"/>
              <a:t>Timms</a:t>
            </a:r>
            <a:r>
              <a:rPr lang="en-GB" dirty="0" smtClean="0"/>
              <a:t>, 1970): research as ‘giving voice’; clients as ‘experts’</a:t>
            </a:r>
          </a:p>
          <a:p>
            <a:r>
              <a:rPr lang="en-GB" dirty="0" smtClean="0"/>
              <a:t>Social movements articulate issues of </a:t>
            </a:r>
            <a:r>
              <a:rPr lang="en-GB" b="1" dirty="0" smtClean="0"/>
              <a:t>diversity</a:t>
            </a:r>
            <a:r>
              <a:rPr lang="en-GB" dirty="0" smtClean="0"/>
              <a:t> and </a:t>
            </a:r>
            <a:r>
              <a:rPr lang="en-GB" b="1" dirty="0" smtClean="0"/>
              <a:t>identity</a:t>
            </a:r>
            <a:r>
              <a:rPr lang="en-GB" dirty="0" smtClean="0"/>
              <a:t> (instead of promoting scientific universalism);</a:t>
            </a:r>
            <a:r>
              <a:rPr lang="en-GB" dirty="0"/>
              <a:t> </a:t>
            </a:r>
            <a:endParaRPr lang="en-GB" dirty="0" smtClean="0"/>
          </a:p>
          <a:p>
            <a:r>
              <a:rPr lang="en-GB" dirty="0" smtClean="0"/>
              <a:t>Critique </a:t>
            </a:r>
            <a:r>
              <a:rPr lang="en-GB" dirty="0"/>
              <a:t>of “paternalist universalism” of welfare state</a:t>
            </a:r>
          </a:p>
          <a:p>
            <a:endParaRPr lang="en-GB" dirty="0" smtClean="0"/>
          </a:p>
          <a:p>
            <a:r>
              <a:rPr lang="en-GB" dirty="0" smtClean="0"/>
              <a:t>Challenge to the monopoly of power by professional experts</a:t>
            </a:r>
          </a:p>
          <a:p>
            <a:endParaRPr lang="en-GB" dirty="0"/>
          </a:p>
        </p:txBody>
      </p:sp>
      <p:sp>
        <p:nvSpPr>
          <p:cNvPr id="5" name="Content Placeholder 4"/>
          <p:cNvSpPr>
            <a:spLocks noGrp="1"/>
          </p:cNvSpPr>
          <p:nvPr>
            <p:ph sz="half" idx="2"/>
          </p:nvPr>
        </p:nvSpPr>
        <p:spPr/>
        <p:txBody>
          <a:bodyPr>
            <a:normAutofit fontScale="92500" lnSpcReduction="10000"/>
          </a:bodyPr>
          <a:lstStyle/>
          <a:p>
            <a:r>
              <a:rPr lang="en-GB" dirty="0" smtClean="0"/>
              <a:t>Methodological fuzziness</a:t>
            </a:r>
          </a:p>
          <a:p>
            <a:r>
              <a:rPr lang="en-GB" dirty="0" smtClean="0"/>
              <a:t>Social work an ‘art’, not science</a:t>
            </a:r>
          </a:p>
          <a:p>
            <a:r>
              <a:rPr lang="en-GB" dirty="0" smtClean="0"/>
              <a:t>Lack of underpinning in phenomenological concepts in social work (except in social pedagogy, see Hans </a:t>
            </a:r>
            <a:r>
              <a:rPr lang="en-GB" dirty="0" err="1" smtClean="0"/>
              <a:t>Thiersch</a:t>
            </a:r>
            <a:r>
              <a:rPr lang="en-GB" dirty="0" smtClean="0"/>
              <a:t>: “</a:t>
            </a:r>
            <a:r>
              <a:rPr lang="en-GB" dirty="0" err="1" smtClean="0"/>
              <a:t>Alltagsorientierung</a:t>
            </a:r>
            <a:r>
              <a:rPr lang="en-GB" dirty="0" smtClean="0"/>
              <a:t>”, lifeworld competences)</a:t>
            </a:r>
            <a:endParaRPr lang="en-GB" dirty="0"/>
          </a:p>
        </p:txBody>
      </p:sp>
    </p:spTree>
    <p:extLst>
      <p:ext uri="{BB962C8B-B14F-4D97-AF65-F5344CB8AC3E}">
        <p14:creationId xmlns:p14="http://schemas.microsoft.com/office/powerpoint/2010/main" val="1092914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31131" y="4221804"/>
            <a:ext cx="9484468" cy="1754326"/>
          </a:xfrm>
          <a:prstGeom prst="rect">
            <a:avLst/>
          </a:prstGeom>
          <a:noFill/>
        </p:spPr>
        <p:txBody>
          <a:bodyPr wrap="square" rtlCol="0">
            <a:spAutoFit/>
          </a:bodyPr>
          <a:lstStyle/>
          <a:p>
            <a:r>
              <a:rPr lang="en-GB" sz="2800" dirty="0" smtClean="0"/>
              <a:t>Moreover: </a:t>
            </a:r>
            <a:r>
              <a:rPr lang="en-GB" sz="2800" dirty="0" smtClean="0"/>
              <a:t>constructionism is </a:t>
            </a:r>
            <a:r>
              <a:rPr lang="en-GB" sz="2800" dirty="0" smtClean="0"/>
              <a:t>a response to the demise of positivism, the failure of hermeneutics to address issues of power,  </a:t>
            </a:r>
            <a:r>
              <a:rPr lang="en-GB" sz="2800" dirty="0" smtClean="0"/>
              <a:t>the loss </a:t>
            </a:r>
            <a:r>
              <a:rPr lang="en-GB" sz="2800" dirty="0" smtClean="0"/>
              <a:t>of faith in Marxist social theory after </a:t>
            </a:r>
            <a:r>
              <a:rPr lang="en-GB" sz="2800" dirty="0" smtClean="0"/>
              <a:t>1989 </a:t>
            </a:r>
          </a:p>
          <a:p>
            <a:r>
              <a:rPr lang="en-GB" sz="2400" dirty="0" smtClean="0"/>
              <a:t>(Stan Houston, 2001)</a:t>
            </a:r>
            <a:endParaRPr lang="en-GB" sz="2400" dirty="0"/>
          </a:p>
        </p:txBody>
      </p:sp>
      <p:sp>
        <p:nvSpPr>
          <p:cNvPr id="3" name="TextBox 2"/>
          <p:cNvSpPr txBox="1"/>
          <p:nvPr/>
        </p:nvSpPr>
        <p:spPr>
          <a:xfrm>
            <a:off x="1031131" y="1322962"/>
            <a:ext cx="9640111" cy="2246769"/>
          </a:xfrm>
          <a:prstGeom prst="rect">
            <a:avLst/>
          </a:prstGeom>
          <a:noFill/>
        </p:spPr>
        <p:txBody>
          <a:bodyPr wrap="square" rtlCol="0">
            <a:spAutoFit/>
          </a:bodyPr>
          <a:lstStyle/>
          <a:p>
            <a:r>
              <a:rPr lang="en-GB" sz="2800" dirty="0" smtClean="0"/>
              <a:t>‘The elevation of </a:t>
            </a:r>
            <a:r>
              <a:rPr lang="en-GB" sz="2800" b="1" dirty="0" smtClean="0"/>
              <a:t>social constructionism  </a:t>
            </a:r>
            <a:r>
              <a:rPr lang="en-GB" sz="2800" dirty="0" smtClean="0"/>
              <a:t>within social and psychological sciences reflects a number of changes in society including the loss of faith in technocratic expertise, and the emerging power of new social movements to redefine the social world</a:t>
            </a:r>
            <a:r>
              <a:rPr lang="mr-IN" sz="2800" dirty="0" smtClean="0"/>
              <a:t>…</a:t>
            </a:r>
            <a:r>
              <a:rPr lang="de-DE" sz="2800" dirty="0" smtClean="0"/>
              <a:t>.‘ </a:t>
            </a:r>
            <a:endParaRPr lang="en-GB" sz="2800" dirty="0"/>
          </a:p>
        </p:txBody>
      </p:sp>
    </p:spTree>
    <p:extLst>
      <p:ext uri="{BB962C8B-B14F-4D97-AF65-F5344CB8AC3E}">
        <p14:creationId xmlns:p14="http://schemas.microsoft.com/office/powerpoint/2010/main" val="1036086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Research paradigms in specific political contexts: post-structuralism, 1980s-00s </a:t>
            </a:r>
            <a:endParaRPr lang="en-GB" dirty="0"/>
          </a:p>
        </p:txBody>
      </p:sp>
      <p:sp>
        <p:nvSpPr>
          <p:cNvPr id="4" name="Content Placeholder 3"/>
          <p:cNvSpPr>
            <a:spLocks noGrp="1"/>
          </p:cNvSpPr>
          <p:nvPr>
            <p:ph sz="half" idx="1"/>
          </p:nvPr>
        </p:nvSpPr>
        <p:spPr/>
        <p:txBody>
          <a:bodyPr/>
          <a:lstStyle/>
          <a:p>
            <a:r>
              <a:rPr lang="en-GB" dirty="0" err="1" smtClean="0"/>
              <a:t>Feyerabend</a:t>
            </a:r>
            <a:r>
              <a:rPr lang="en-GB" dirty="0" smtClean="0"/>
              <a:t> “Against Method”: scientific objectivity = only </a:t>
            </a:r>
            <a:r>
              <a:rPr lang="en-GB" u="sng" dirty="0" smtClean="0"/>
              <a:t>one</a:t>
            </a:r>
            <a:r>
              <a:rPr lang="en-GB" dirty="0" smtClean="0"/>
              <a:t> narrative among many</a:t>
            </a:r>
          </a:p>
          <a:p>
            <a:r>
              <a:rPr lang="en-GB" dirty="0" smtClean="0"/>
              <a:t>Difference between science and humanities is relative</a:t>
            </a:r>
          </a:p>
          <a:p>
            <a:r>
              <a:rPr lang="en-GB" dirty="0" smtClean="0"/>
              <a:t>Social constructivism in research methodology corresponds to social practice as inter-subjectivity</a:t>
            </a:r>
            <a:endParaRPr lang="en-GB" dirty="0"/>
          </a:p>
        </p:txBody>
      </p:sp>
      <p:sp>
        <p:nvSpPr>
          <p:cNvPr id="5" name="Content Placeholder 4"/>
          <p:cNvSpPr>
            <a:spLocks noGrp="1"/>
          </p:cNvSpPr>
          <p:nvPr>
            <p:ph sz="half" idx="2"/>
          </p:nvPr>
        </p:nvSpPr>
        <p:spPr/>
        <p:txBody>
          <a:bodyPr/>
          <a:lstStyle/>
          <a:p>
            <a:r>
              <a:rPr lang="en-GB" dirty="0" smtClean="0"/>
              <a:t>Neo-liberal politics disclaim structural solutions</a:t>
            </a:r>
          </a:p>
          <a:p>
            <a:r>
              <a:rPr lang="en-GB" dirty="0" smtClean="0"/>
              <a:t>Rise of individualism and emphasis on “human agency”</a:t>
            </a:r>
          </a:p>
          <a:p>
            <a:r>
              <a:rPr lang="en-GB" dirty="0" smtClean="0"/>
              <a:t>Economics instead of sociology as guide for Thatcher / Reagan politics</a:t>
            </a:r>
            <a:endParaRPr lang="en-GB" dirty="0"/>
          </a:p>
        </p:txBody>
      </p:sp>
    </p:spTree>
    <p:extLst>
      <p:ext uri="{BB962C8B-B14F-4D97-AF65-F5344CB8AC3E}">
        <p14:creationId xmlns:p14="http://schemas.microsoft.com/office/powerpoint/2010/main" val="389342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New Public Management: demand for (cost-) efficiency based on “evidence”</a:t>
            </a:r>
            <a:endParaRPr lang="en-GB" dirty="0"/>
          </a:p>
        </p:txBody>
      </p:sp>
      <p:sp>
        <p:nvSpPr>
          <p:cNvPr id="4" name="Content Placeholder 3"/>
          <p:cNvSpPr>
            <a:spLocks noGrp="1"/>
          </p:cNvSpPr>
          <p:nvPr>
            <p:ph sz="half" idx="1"/>
          </p:nvPr>
        </p:nvSpPr>
        <p:spPr/>
        <p:txBody>
          <a:bodyPr/>
          <a:lstStyle/>
          <a:p>
            <a:r>
              <a:rPr lang="en-GB" dirty="0" smtClean="0"/>
              <a:t>Spurred authentic social work research</a:t>
            </a:r>
          </a:p>
          <a:p>
            <a:r>
              <a:rPr lang="en-GB" dirty="0" smtClean="0"/>
              <a:t>‘applied research’ becomes respectable</a:t>
            </a:r>
          </a:p>
          <a:p>
            <a:r>
              <a:rPr lang="en-GB" dirty="0" smtClean="0"/>
              <a:t>Involves practitioners directly in research</a:t>
            </a:r>
            <a:endParaRPr lang="en-GB" dirty="0"/>
          </a:p>
        </p:txBody>
      </p:sp>
      <p:sp>
        <p:nvSpPr>
          <p:cNvPr id="5" name="Content Placeholder 4"/>
          <p:cNvSpPr>
            <a:spLocks noGrp="1"/>
          </p:cNvSpPr>
          <p:nvPr>
            <p:ph sz="half" idx="2"/>
          </p:nvPr>
        </p:nvSpPr>
        <p:spPr/>
        <p:txBody>
          <a:bodyPr/>
          <a:lstStyle/>
          <a:p>
            <a:r>
              <a:rPr lang="en-GB" dirty="0" smtClean="0"/>
              <a:t>Ambiguity of concept of evidence (short/medium/long-term effects; cultural and national specificity)</a:t>
            </a:r>
          </a:p>
          <a:p>
            <a:r>
              <a:rPr lang="en-GB" dirty="0" smtClean="0"/>
              <a:t>Proliferation of studies and data practically unmanageable</a:t>
            </a:r>
          </a:p>
          <a:p>
            <a:endParaRPr lang="en-GB" dirty="0"/>
          </a:p>
        </p:txBody>
      </p:sp>
    </p:spTree>
    <p:extLst>
      <p:ext uri="{BB962C8B-B14F-4D97-AF65-F5344CB8AC3E}">
        <p14:creationId xmlns:p14="http://schemas.microsoft.com/office/powerpoint/2010/main" val="639793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“Critical realism” (</a:t>
            </a:r>
            <a:r>
              <a:rPr lang="en-GB" dirty="0" err="1" smtClean="0"/>
              <a:t>Bhaskar</a:t>
            </a:r>
            <a:r>
              <a:rPr lang="en-GB" dirty="0" smtClean="0"/>
              <a:t>, 2008) as compromise?</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6802" y="2412461"/>
            <a:ext cx="11396940" cy="2446084"/>
          </a:xfrm>
        </p:spPr>
      </p:pic>
    </p:spTree>
    <p:extLst>
      <p:ext uri="{BB962C8B-B14F-4D97-AF65-F5344CB8AC3E}">
        <p14:creationId xmlns:p14="http://schemas.microsoft.com/office/powerpoint/2010/main" val="17141772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Crisis of general confidence in science </a:t>
            </a:r>
            <a:br>
              <a:rPr lang="en-GB" dirty="0" smtClean="0"/>
            </a:br>
            <a:r>
              <a:rPr lang="mr-IN" dirty="0" smtClean="0"/>
              <a:t>–</a:t>
            </a:r>
            <a:r>
              <a:rPr lang="en-GB" dirty="0" smtClean="0"/>
              <a:t> threat or opportunity?</a:t>
            </a:r>
            <a:endParaRPr lang="en-GB" dirty="0"/>
          </a:p>
        </p:txBody>
      </p:sp>
      <p:sp>
        <p:nvSpPr>
          <p:cNvPr id="4" name="Content Placeholder 3"/>
          <p:cNvSpPr>
            <a:spLocks noGrp="1"/>
          </p:cNvSpPr>
          <p:nvPr>
            <p:ph sz="half" idx="1"/>
          </p:nvPr>
        </p:nvSpPr>
        <p:spPr>
          <a:xfrm>
            <a:off x="350196" y="1825625"/>
            <a:ext cx="5669604" cy="4351338"/>
          </a:xfrm>
        </p:spPr>
        <p:txBody>
          <a:bodyPr>
            <a:normAutofit fontScale="92500" lnSpcReduction="10000"/>
          </a:bodyPr>
          <a:lstStyle/>
          <a:p>
            <a:pPr marL="0" indent="0">
              <a:buNone/>
            </a:pPr>
            <a:r>
              <a:rPr lang="en-GB" dirty="0" smtClean="0"/>
              <a:t>Paradigm shift towards the ‘</a:t>
            </a:r>
            <a:r>
              <a:rPr lang="en-GB" b="1" dirty="0" smtClean="0"/>
              <a:t>democratisation of science</a:t>
            </a:r>
            <a:r>
              <a:rPr lang="en-GB" dirty="0" smtClean="0"/>
              <a:t>’: </a:t>
            </a:r>
          </a:p>
          <a:p>
            <a:pPr marL="0" indent="0">
              <a:buNone/>
            </a:pPr>
            <a:r>
              <a:rPr lang="en-GB" dirty="0" smtClean="0"/>
              <a:t>‘</a:t>
            </a:r>
            <a:r>
              <a:rPr lang="en-GB" dirty="0"/>
              <a:t>post-normal science’ (</a:t>
            </a:r>
            <a:r>
              <a:rPr lang="en-GB" dirty="0" err="1"/>
              <a:t>Fundowicz</a:t>
            </a:r>
            <a:r>
              <a:rPr lang="en-GB" dirty="0"/>
              <a:t> &amp; </a:t>
            </a:r>
            <a:r>
              <a:rPr lang="en-GB" dirty="0" err="1"/>
              <a:t>Ravetz</a:t>
            </a:r>
            <a:r>
              <a:rPr lang="en-GB" dirty="0"/>
              <a:t>, 1993), </a:t>
            </a:r>
            <a:endParaRPr lang="en-GB" dirty="0" smtClean="0"/>
          </a:p>
          <a:p>
            <a:pPr marL="0" indent="0">
              <a:buNone/>
            </a:pPr>
            <a:r>
              <a:rPr lang="en-GB" dirty="0" smtClean="0"/>
              <a:t>‘post-academic research’ </a:t>
            </a:r>
            <a:r>
              <a:rPr lang="en-GB" dirty="0"/>
              <a:t>(</a:t>
            </a:r>
            <a:r>
              <a:rPr lang="en-GB" dirty="0" err="1"/>
              <a:t>Ziman</a:t>
            </a:r>
            <a:r>
              <a:rPr lang="en-GB" dirty="0"/>
              <a:t>, 2000), </a:t>
            </a:r>
            <a:endParaRPr lang="en-GB" dirty="0" smtClean="0"/>
          </a:p>
          <a:p>
            <a:pPr marL="0" indent="0">
              <a:buNone/>
            </a:pPr>
            <a:r>
              <a:rPr lang="en-GB" dirty="0" smtClean="0"/>
              <a:t>Triple </a:t>
            </a:r>
            <a:r>
              <a:rPr lang="en-GB" dirty="0"/>
              <a:t>Helix (</a:t>
            </a:r>
            <a:r>
              <a:rPr lang="en-GB" dirty="0" err="1"/>
              <a:t>Etzkowitz</a:t>
            </a:r>
            <a:r>
              <a:rPr lang="en-GB" dirty="0"/>
              <a:t> and </a:t>
            </a:r>
            <a:r>
              <a:rPr lang="en-GB" dirty="0" err="1"/>
              <a:t>Leydesdorff</a:t>
            </a:r>
            <a:r>
              <a:rPr lang="en-GB" dirty="0"/>
              <a:t>, 2000) </a:t>
            </a:r>
            <a:endParaRPr lang="en-GB" dirty="0" smtClean="0"/>
          </a:p>
          <a:p>
            <a:pPr marL="0" indent="0">
              <a:buNone/>
            </a:pPr>
            <a:r>
              <a:rPr lang="en-GB" dirty="0" smtClean="0"/>
              <a:t>‘</a:t>
            </a:r>
            <a:r>
              <a:rPr lang="en-GB" dirty="0"/>
              <a:t>New Production of Knowledge’ (NPK) or ‘Mode 2’ </a:t>
            </a:r>
            <a:r>
              <a:rPr lang="en-GB" dirty="0" smtClean="0"/>
              <a:t>(</a:t>
            </a:r>
            <a:r>
              <a:rPr lang="en-US" dirty="0" smtClean="0"/>
              <a:t>M. </a:t>
            </a:r>
            <a:r>
              <a:rPr lang="en-US" dirty="0" err="1" smtClean="0"/>
              <a:t>Gibbons,C</a:t>
            </a:r>
            <a:r>
              <a:rPr lang="en-US" dirty="0" smtClean="0"/>
              <a:t>. </a:t>
            </a:r>
            <a:r>
              <a:rPr lang="en-US" dirty="0"/>
              <a:t>Limoges, </a:t>
            </a:r>
            <a:r>
              <a:rPr lang="en-US" dirty="0" smtClean="0"/>
              <a:t>H. </a:t>
            </a:r>
            <a:r>
              <a:rPr lang="en-US" dirty="0" err="1"/>
              <a:t>Nowotny</a:t>
            </a:r>
            <a:r>
              <a:rPr lang="en-US" dirty="0"/>
              <a:t>, </a:t>
            </a:r>
            <a:r>
              <a:rPr lang="en-US" dirty="0" smtClean="0"/>
              <a:t>S. </a:t>
            </a:r>
            <a:r>
              <a:rPr lang="en-US" dirty="0" err="1"/>
              <a:t>Schartzman</a:t>
            </a:r>
            <a:r>
              <a:rPr lang="en-US" dirty="0"/>
              <a:t>, </a:t>
            </a:r>
            <a:r>
              <a:rPr lang="en-US" dirty="0" smtClean="0"/>
              <a:t>P. </a:t>
            </a:r>
            <a:r>
              <a:rPr lang="en-US" dirty="0"/>
              <a:t>Scott and </a:t>
            </a:r>
            <a:r>
              <a:rPr lang="en-US" dirty="0" smtClean="0"/>
              <a:t>M. </a:t>
            </a:r>
            <a:r>
              <a:rPr lang="en-US" dirty="0" err="1"/>
              <a:t>Trow</a:t>
            </a:r>
            <a:r>
              <a:rPr lang="en-US" dirty="0"/>
              <a:t> (1994). </a:t>
            </a:r>
            <a:endParaRPr lang="en-GB" dirty="0"/>
          </a:p>
        </p:txBody>
      </p:sp>
      <p:sp>
        <p:nvSpPr>
          <p:cNvPr id="5" name="Content Placeholder 4"/>
          <p:cNvSpPr>
            <a:spLocks noGrp="1"/>
          </p:cNvSpPr>
          <p:nvPr>
            <p:ph sz="half" idx="2"/>
          </p:nvPr>
        </p:nvSpPr>
        <p:spPr/>
        <p:txBody>
          <a:bodyPr>
            <a:normAutofit fontScale="92500" lnSpcReduction="10000"/>
          </a:bodyPr>
          <a:lstStyle/>
          <a:p>
            <a:r>
              <a:rPr lang="en-GB" dirty="0" smtClean="0"/>
              <a:t>Unstructured, unauthorised information from indiscriminate sources (Wikipedia)</a:t>
            </a:r>
          </a:p>
          <a:p>
            <a:r>
              <a:rPr lang="en-GB" dirty="0" smtClean="0"/>
              <a:t>Reliability and truth yield to assertion, repetition,  popular acclaim: relevance</a:t>
            </a:r>
            <a:r>
              <a:rPr lang="en-GB" dirty="0"/>
              <a:t> </a:t>
            </a:r>
            <a:r>
              <a:rPr lang="en-GB" dirty="0" smtClean="0"/>
              <a:t>= </a:t>
            </a:r>
            <a:r>
              <a:rPr lang="en-GB" dirty="0"/>
              <a:t>usability, </a:t>
            </a:r>
            <a:r>
              <a:rPr lang="en-GB" dirty="0" smtClean="0"/>
              <a:t>“social </a:t>
            </a:r>
            <a:r>
              <a:rPr lang="en-GB" dirty="0"/>
              <a:t>impact </a:t>
            </a:r>
            <a:r>
              <a:rPr lang="en-GB" dirty="0" smtClean="0"/>
              <a:t>“</a:t>
            </a:r>
            <a:endParaRPr lang="en-GB" dirty="0"/>
          </a:p>
        </p:txBody>
      </p:sp>
    </p:spTree>
    <p:extLst>
      <p:ext uri="{BB962C8B-B14F-4D97-AF65-F5344CB8AC3E}">
        <p14:creationId xmlns:p14="http://schemas.microsoft.com/office/powerpoint/2010/main" val="566229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Research paradigms in specific political contexts: the “post-truth era” of politics, 2016 - </a:t>
            </a:r>
            <a:r>
              <a:rPr lang="mr-IN" dirty="0" smtClean="0"/>
              <a:t>…</a:t>
            </a:r>
            <a:endParaRPr lang="en-GB" dirty="0"/>
          </a:p>
        </p:txBody>
      </p:sp>
      <p:sp>
        <p:nvSpPr>
          <p:cNvPr id="3" name="Content Placeholder 2"/>
          <p:cNvSpPr>
            <a:spLocks noGrp="1"/>
          </p:cNvSpPr>
          <p:nvPr>
            <p:ph idx="1"/>
          </p:nvPr>
        </p:nvSpPr>
        <p:spPr/>
        <p:txBody>
          <a:bodyPr>
            <a:normAutofit/>
          </a:bodyPr>
          <a:lstStyle/>
          <a:p>
            <a:r>
              <a:rPr lang="en-GB" dirty="0" smtClean="0"/>
              <a:t>“</a:t>
            </a:r>
            <a:r>
              <a:rPr lang="en-GB" dirty="0" err="1" smtClean="0"/>
              <a:t>Unübersichtlichkeit</a:t>
            </a:r>
            <a:r>
              <a:rPr lang="en-GB" dirty="0" smtClean="0"/>
              <a:t>” (</a:t>
            </a:r>
            <a:r>
              <a:rPr lang="en-GB" dirty="0" err="1" smtClean="0"/>
              <a:t>Habermas</a:t>
            </a:r>
            <a:r>
              <a:rPr lang="en-GB" dirty="0" smtClean="0"/>
              <a:t> 1985!!!) as political programme: exhaustion of ‘visionary’ (utopian) welfare models being replaced by individualised, fragmented lifestyle projects</a:t>
            </a:r>
          </a:p>
          <a:p>
            <a:r>
              <a:rPr lang="en-GB" dirty="0" smtClean="0"/>
              <a:t>Spread of social networks that “create facts” through constituting communities of ‘believers’</a:t>
            </a:r>
          </a:p>
          <a:p>
            <a:r>
              <a:rPr lang="en-GB" dirty="0" smtClean="0"/>
              <a:t>Ioannidis (2005</a:t>
            </a:r>
            <a:r>
              <a:rPr lang="en-GB" dirty="0"/>
              <a:t>): </a:t>
            </a:r>
            <a:r>
              <a:rPr lang="en-GB" dirty="0" smtClean="0"/>
              <a:t>‘Simulations </a:t>
            </a:r>
            <a:r>
              <a:rPr lang="en-GB" dirty="0"/>
              <a:t>show that for most </a:t>
            </a:r>
            <a:r>
              <a:rPr lang="en-GB" dirty="0" smtClean="0"/>
              <a:t>study designs </a:t>
            </a:r>
            <a:r>
              <a:rPr lang="en-GB" dirty="0"/>
              <a:t>and settings, it is more likely </a:t>
            </a:r>
            <a:r>
              <a:rPr lang="en-GB" dirty="0" smtClean="0"/>
              <a:t>for a </a:t>
            </a:r>
            <a:r>
              <a:rPr lang="en-GB" dirty="0"/>
              <a:t>research claim to be false than </a:t>
            </a:r>
            <a:r>
              <a:rPr lang="en-GB" dirty="0" smtClean="0"/>
              <a:t>true. Moreover</a:t>
            </a:r>
            <a:r>
              <a:rPr lang="en-GB" dirty="0"/>
              <a:t>, for many current </a:t>
            </a:r>
            <a:r>
              <a:rPr lang="en-GB" dirty="0" smtClean="0"/>
              <a:t>scientific fields</a:t>
            </a:r>
            <a:r>
              <a:rPr lang="en-GB" dirty="0"/>
              <a:t>, claimed research </a:t>
            </a:r>
            <a:r>
              <a:rPr lang="en-GB" dirty="0" smtClean="0"/>
              <a:t>findings may often </a:t>
            </a:r>
            <a:r>
              <a:rPr lang="en-GB" dirty="0"/>
              <a:t>be simply accurate measures of </a:t>
            </a:r>
            <a:r>
              <a:rPr lang="en-GB" dirty="0" smtClean="0"/>
              <a:t>the prevailing </a:t>
            </a:r>
            <a:r>
              <a:rPr lang="en-GB" dirty="0" err="1" smtClean="0"/>
              <a:t>bias’</a:t>
            </a:r>
            <a:endParaRPr lang="en-GB" dirty="0"/>
          </a:p>
          <a:p>
            <a:endParaRPr lang="en-GB" dirty="0"/>
          </a:p>
        </p:txBody>
      </p:sp>
    </p:spTree>
    <p:extLst>
      <p:ext uri="{BB962C8B-B14F-4D97-AF65-F5344CB8AC3E}">
        <p14:creationId xmlns:p14="http://schemas.microsoft.com/office/powerpoint/2010/main" val="300876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hypothesis</a:t>
            </a:r>
            <a:endParaRPr lang="en-GB" dirty="0"/>
          </a:p>
        </p:txBody>
      </p:sp>
      <p:sp>
        <p:nvSpPr>
          <p:cNvPr id="3" name="Content Placeholder 2"/>
          <p:cNvSpPr>
            <a:spLocks noGrp="1"/>
          </p:cNvSpPr>
          <p:nvPr>
            <p:ph idx="1"/>
          </p:nvPr>
        </p:nvSpPr>
        <p:spPr>
          <a:xfrm>
            <a:off x="838200" y="2514854"/>
            <a:ext cx="10515600" cy="4351338"/>
          </a:xfrm>
        </p:spPr>
        <p:txBody>
          <a:bodyPr>
            <a:normAutofit/>
          </a:bodyPr>
          <a:lstStyle/>
          <a:p>
            <a:pPr marL="0" indent="0" algn="just">
              <a:buNone/>
            </a:pPr>
            <a:r>
              <a:rPr lang="en-GB" sz="3600" dirty="0" smtClean="0"/>
              <a:t>Social work research, particularly with regard to methodology, must critically consider the political and societal context in which it takes place so as not to play into the hands of a particular ideology unwittingly</a:t>
            </a:r>
            <a:endParaRPr lang="en-GB" sz="3600" dirty="0"/>
          </a:p>
        </p:txBody>
      </p:sp>
    </p:spTree>
    <p:extLst>
      <p:ext uri="{BB962C8B-B14F-4D97-AF65-F5344CB8AC3E}">
        <p14:creationId xmlns:p14="http://schemas.microsoft.com/office/powerpoint/2010/main" val="10160734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Bias in research</a:t>
            </a:r>
            <a:endParaRPr lang="en-GB" dirty="0"/>
          </a:p>
        </p:txBody>
      </p:sp>
      <p:sp>
        <p:nvSpPr>
          <p:cNvPr id="3" name="Content Placeholder 2"/>
          <p:cNvSpPr>
            <a:spLocks noGrp="1"/>
          </p:cNvSpPr>
          <p:nvPr>
            <p:ph idx="1"/>
          </p:nvPr>
        </p:nvSpPr>
        <p:spPr/>
        <p:txBody>
          <a:bodyPr/>
          <a:lstStyle/>
          <a:p>
            <a:r>
              <a:rPr lang="en-US" dirty="0"/>
              <a:t>interests of funders </a:t>
            </a:r>
            <a:r>
              <a:rPr lang="en-US" dirty="0" smtClean="0"/>
              <a:t>determine research </a:t>
            </a:r>
            <a:r>
              <a:rPr lang="en-US" dirty="0"/>
              <a:t>topics and </a:t>
            </a:r>
            <a:r>
              <a:rPr lang="en-US" dirty="0" smtClean="0"/>
              <a:t>reward results </a:t>
            </a:r>
            <a:r>
              <a:rPr lang="en-US" dirty="0" err="1"/>
              <a:t>favourable</a:t>
            </a:r>
            <a:r>
              <a:rPr lang="en-US" dirty="0"/>
              <a:t> </a:t>
            </a:r>
            <a:r>
              <a:rPr lang="en-US" dirty="0" smtClean="0"/>
              <a:t>to their interests</a:t>
            </a:r>
          </a:p>
          <a:p>
            <a:r>
              <a:rPr lang="en-US" dirty="0" smtClean="0"/>
              <a:t>funding </a:t>
            </a:r>
            <a:r>
              <a:rPr lang="en-US" dirty="0" err="1"/>
              <a:t>programmes</a:t>
            </a:r>
            <a:r>
              <a:rPr lang="en-US" dirty="0"/>
              <a:t> prescribe topics to be researched which already have been identified as </a:t>
            </a:r>
            <a:r>
              <a:rPr lang="en-US" dirty="0" smtClean="0"/>
              <a:t>promising </a:t>
            </a:r>
          </a:p>
          <a:p>
            <a:r>
              <a:rPr lang="en-US" dirty="0" smtClean="0"/>
              <a:t>The </a:t>
            </a:r>
            <a:r>
              <a:rPr lang="en-US" dirty="0"/>
              <a:t>abundance of data and information itself creates problems because how can we find meaningful assessments by peer reviewers for the growing number of scientific publications (of which there are by now some 40M with DOI </a:t>
            </a:r>
            <a:r>
              <a:rPr lang="en-US" dirty="0" smtClean="0"/>
              <a:t>entry since its introduction in 2000) </a:t>
            </a:r>
            <a:endParaRPr lang="en-GB" dirty="0"/>
          </a:p>
        </p:txBody>
      </p:sp>
    </p:spTree>
    <p:extLst>
      <p:ext uri="{BB962C8B-B14F-4D97-AF65-F5344CB8AC3E}">
        <p14:creationId xmlns:p14="http://schemas.microsoft.com/office/powerpoint/2010/main" val="1249413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Encyclopaedic knowledge</a:t>
            </a:r>
            <a:endParaRPr lang="en-GB" dirty="0"/>
          </a:p>
        </p:txBody>
      </p:sp>
      <p:pic>
        <p:nvPicPr>
          <p:cNvPr id="4" name="Content Placeholder 3"/>
          <p:cNvPicPr>
            <a:picLocks noGrp="1" noChangeAspect="1"/>
          </p:cNvPicPr>
          <p:nvPr>
            <p:ph idx="1"/>
          </p:nvPr>
        </p:nvPicPr>
        <p:blipFill>
          <a:blip r:embed="rId2"/>
          <a:stretch>
            <a:fillRect/>
          </a:stretch>
        </p:blipFill>
        <p:spPr>
          <a:xfrm>
            <a:off x="1247884" y="1825625"/>
            <a:ext cx="9696231" cy="4351338"/>
          </a:xfrm>
        </p:spPr>
      </p:pic>
    </p:spTree>
    <p:extLst>
      <p:ext uri="{BB962C8B-B14F-4D97-AF65-F5344CB8AC3E}">
        <p14:creationId xmlns:p14="http://schemas.microsoft.com/office/powerpoint/2010/main" val="534100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GB" dirty="0" smtClean="0"/>
              <a:t>Web of knowledge creation</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20630" y="1303506"/>
            <a:ext cx="7001781" cy="4873457"/>
          </a:xfrm>
        </p:spPr>
      </p:pic>
    </p:spTree>
    <p:extLst>
      <p:ext uri="{BB962C8B-B14F-4D97-AF65-F5344CB8AC3E}">
        <p14:creationId xmlns:p14="http://schemas.microsoft.com/office/powerpoint/2010/main" val="16322929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stretch>
            <a:fillRect/>
          </a:stretch>
        </p:blipFill>
        <p:spPr>
          <a:xfrm>
            <a:off x="486383" y="892631"/>
            <a:ext cx="10408596" cy="5768097"/>
          </a:xfrm>
          <a:prstGeom prst="rect">
            <a:avLst/>
          </a:prstGeom>
        </p:spPr>
      </p:pic>
    </p:spTree>
    <p:extLst>
      <p:ext uri="{BB962C8B-B14F-4D97-AF65-F5344CB8AC3E}">
        <p14:creationId xmlns:p14="http://schemas.microsoft.com/office/powerpoint/2010/main" val="20321265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Scientific ‘facts’ have little impact on people’s attitudes and beliefs</a:t>
            </a:r>
            <a:endParaRPr lang="en-GB"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according </a:t>
            </a:r>
            <a:r>
              <a:rPr lang="en-US" dirty="0"/>
              <a:t>to a </a:t>
            </a:r>
            <a:r>
              <a:rPr lang="en-US" dirty="0">
                <a:hlinkClick r:id="rId2"/>
              </a:rPr>
              <a:t>recent Pew Research Poll</a:t>
            </a:r>
            <a:r>
              <a:rPr lang="en-US" dirty="0"/>
              <a:t>, the opinions of average Americans do not line up with the current scientific consensus when it comes to </a:t>
            </a:r>
            <a:endParaRPr lang="en-US" dirty="0" smtClean="0"/>
          </a:p>
          <a:p>
            <a:pPr marL="514350" indent="-514350">
              <a:buAutoNum type="arabicParenBoth"/>
            </a:pPr>
            <a:r>
              <a:rPr lang="en-US" dirty="0" smtClean="0"/>
              <a:t>safety </a:t>
            </a:r>
            <a:r>
              <a:rPr lang="en-US" dirty="0"/>
              <a:t>of genetically modified organisms (GMO’s); </a:t>
            </a:r>
            <a:endParaRPr lang="en-US" dirty="0"/>
          </a:p>
          <a:p>
            <a:pPr marL="514350" indent="-514350">
              <a:buAutoNum type="arabicParenBoth"/>
            </a:pPr>
            <a:r>
              <a:rPr lang="en-US" dirty="0" smtClean="0"/>
              <a:t> </a:t>
            </a:r>
            <a:r>
              <a:rPr lang="en-US" dirty="0"/>
              <a:t>use of animals in research; </a:t>
            </a:r>
            <a:endParaRPr lang="en-US" dirty="0"/>
          </a:p>
          <a:p>
            <a:pPr marL="514350" indent="-514350">
              <a:buAutoNum type="arabicParenBoth"/>
            </a:pPr>
            <a:r>
              <a:rPr lang="en-US" dirty="0" smtClean="0"/>
              <a:t>safety </a:t>
            </a:r>
            <a:r>
              <a:rPr lang="en-US" dirty="0"/>
              <a:t>of foods grown with pesticides; </a:t>
            </a:r>
            <a:endParaRPr lang="en-US" dirty="0"/>
          </a:p>
          <a:p>
            <a:pPr marL="514350" indent="-514350">
              <a:buAutoNum type="arabicParenBoth"/>
            </a:pPr>
            <a:r>
              <a:rPr lang="en-US" dirty="0" smtClean="0"/>
              <a:t>the </a:t>
            </a:r>
            <a:r>
              <a:rPr lang="en-US" dirty="0"/>
              <a:t>role of human activity in climate change; </a:t>
            </a:r>
            <a:endParaRPr lang="en-US" dirty="0"/>
          </a:p>
          <a:p>
            <a:pPr marL="514350" indent="-514350">
              <a:buAutoNum type="arabicParenBoth"/>
            </a:pPr>
            <a:r>
              <a:rPr lang="en-US" dirty="0" smtClean="0"/>
              <a:t>human </a:t>
            </a:r>
            <a:r>
              <a:rPr lang="en-US" dirty="0"/>
              <a:t>evolution through natural selection; </a:t>
            </a:r>
            <a:endParaRPr lang="en-US" dirty="0"/>
          </a:p>
          <a:p>
            <a:pPr marL="514350" indent="-514350">
              <a:buAutoNum type="arabicParenBoth"/>
            </a:pPr>
            <a:r>
              <a:rPr lang="en-US" dirty="0" smtClean="0"/>
              <a:t>dangers </a:t>
            </a:r>
            <a:r>
              <a:rPr lang="en-US" dirty="0"/>
              <a:t>of overpopulation; </a:t>
            </a:r>
            <a:endParaRPr lang="en-US" dirty="0"/>
          </a:p>
          <a:p>
            <a:pPr marL="514350" indent="-514350">
              <a:buAutoNum type="arabicParenBoth"/>
            </a:pPr>
            <a:r>
              <a:rPr lang="en-US" dirty="0" smtClean="0"/>
              <a:t>safety </a:t>
            </a:r>
            <a:r>
              <a:rPr lang="en-US" dirty="0"/>
              <a:t>of nuclear power; </a:t>
            </a:r>
            <a:endParaRPr lang="en-US" dirty="0"/>
          </a:p>
          <a:p>
            <a:pPr marL="514350" indent="-514350">
              <a:buAutoNum type="arabicParenBoth"/>
            </a:pPr>
            <a:r>
              <a:rPr lang="en-US" dirty="0" smtClean="0"/>
              <a:t>offshore </a:t>
            </a:r>
            <a:r>
              <a:rPr lang="en-US" dirty="0"/>
              <a:t>drilling; </a:t>
            </a:r>
            <a:endParaRPr lang="en-US" dirty="0" smtClean="0"/>
          </a:p>
          <a:p>
            <a:pPr marL="514350" indent="-514350">
              <a:buAutoNum type="arabicParenBoth"/>
            </a:pPr>
            <a:r>
              <a:rPr lang="en-US" dirty="0" smtClean="0"/>
              <a:t>and </a:t>
            </a:r>
            <a:r>
              <a:rPr lang="en-US" dirty="0"/>
              <a:t>safety of childhood vaccines.</a:t>
            </a:r>
            <a:endParaRPr lang="en-GB" dirty="0"/>
          </a:p>
        </p:txBody>
      </p:sp>
    </p:spTree>
    <p:extLst>
      <p:ext uri="{BB962C8B-B14F-4D97-AF65-F5344CB8AC3E}">
        <p14:creationId xmlns:p14="http://schemas.microsoft.com/office/powerpoint/2010/main" val="9783744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Hyper- complexity / super-diversity</a:t>
            </a:r>
            <a:endParaRPr lang="en-GB" dirty="0"/>
          </a:p>
        </p:txBody>
      </p:sp>
      <p:pic>
        <p:nvPicPr>
          <p:cNvPr id="4" name="Content Placeholder 3"/>
          <p:cNvPicPr>
            <a:picLocks noGrp="1" noChangeAspect="1"/>
          </p:cNvPicPr>
          <p:nvPr>
            <p:ph idx="1"/>
          </p:nvPr>
        </p:nvPicPr>
        <p:blipFill>
          <a:blip r:embed="rId2"/>
          <a:stretch>
            <a:fillRect/>
          </a:stretch>
        </p:blipFill>
        <p:spPr>
          <a:xfrm>
            <a:off x="838200" y="1825625"/>
            <a:ext cx="9940047" cy="4351338"/>
          </a:xfrm>
        </p:spPr>
      </p:pic>
    </p:spTree>
    <p:extLst>
      <p:ext uri="{BB962C8B-B14F-4D97-AF65-F5344CB8AC3E}">
        <p14:creationId xmlns:p14="http://schemas.microsoft.com/office/powerpoint/2010/main" val="11257717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Searching for ‘evidence’ in research literature</a:t>
            </a:r>
            <a:endParaRPr lang="en-GB" dirty="0"/>
          </a:p>
        </p:txBody>
      </p:sp>
      <p:sp>
        <p:nvSpPr>
          <p:cNvPr id="3" name="Content Placeholder 2"/>
          <p:cNvSpPr>
            <a:spLocks noGrp="1"/>
          </p:cNvSpPr>
          <p:nvPr>
            <p:ph idx="1"/>
          </p:nvPr>
        </p:nvSpPr>
        <p:spPr/>
        <p:txBody>
          <a:bodyPr/>
          <a:lstStyle/>
          <a:p>
            <a:r>
              <a:rPr lang="en-GB" dirty="0"/>
              <a:t>a search for the keyword “chi</a:t>
            </a:r>
            <a:r>
              <a:rPr lang="en-GB" i="1" dirty="0"/>
              <a:t>ld abuse</a:t>
            </a:r>
            <a:r>
              <a:rPr lang="en-GB" dirty="0"/>
              <a:t>” in JSTOR database yields 5739 results of relevant articles in scientific journals, and limiting the search to publications since 2001 still results in 1712 hits, specifying the topic to ‘prevention’ </a:t>
            </a:r>
            <a:r>
              <a:rPr lang="en-GB" dirty="0" smtClean="0"/>
              <a:t>shows </a:t>
            </a:r>
            <a:r>
              <a:rPr lang="en-GB" dirty="0"/>
              <a:t>669 finds. </a:t>
            </a:r>
            <a:endParaRPr lang="en-US" dirty="0"/>
          </a:p>
          <a:p>
            <a:r>
              <a:rPr lang="en-GB" dirty="0"/>
              <a:t>Searching the databases available on the online catalogue of our university </a:t>
            </a:r>
            <a:r>
              <a:rPr lang="en-GB" dirty="0" smtClean="0"/>
              <a:t>library for </a:t>
            </a:r>
            <a:r>
              <a:rPr lang="en-GB" dirty="0"/>
              <a:t>the keyword “</a:t>
            </a:r>
            <a:r>
              <a:rPr lang="en-GB" i="1" dirty="0"/>
              <a:t>truancy</a:t>
            </a:r>
            <a:r>
              <a:rPr lang="en-GB" dirty="0"/>
              <a:t>” yields 4382 results of articles dealing with this topic, of which 3105 were written after 2001, 1404 since 2011, all in English and available </a:t>
            </a:r>
            <a:r>
              <a:rPr lang="en-GB" dirty="0" smtClean="0"/>
              <a:t>full-text </a:t>
            </a:r>
            <a:r>
              <a:rPr lang="en-GB" dirty="0"/>
              <a:t>online. </a:t>
            </a:r>
            <a:endParaRPr lang="en-US" dirty="0"/>
          </a:p>
          <a:p>
            <a:endParaRPr lang="en-GB" dirty="0"/>
          </a:p>
        </p:txBody>
      </p:sp>
    </p:spTree>
    <p:extLst>
      <p:ext uri="{BB962C8B-B14F-4D97-AF65-F5344CB8AC3E}">
        <p14:creationId xmlns:p14="http://schemas.microsoft.com/office/powerpoint/2010/main" val="25659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619318"/>
          </a:xfrm>
        </p:spPr>
        <p:txBody>
          <a:bodyPr>
            <a:normAutofit fontScale="90000"/>
          </a:bodyPr>
          <a:lstStyle/>
          <a:p>
            <a:r>
              <a:rPr lang="en-GB" dirty="0" smtClean="0"/>
              <a:t>Implications for social work as a modern scientific project </a:t>
            </a:r>
            <a:r>
              <a:rPr lang="mr-IN" dirty="0" smtClean="0"/>
              <a:t>–</a:t>
            </a:r>
            <a:r>
              <a:rPr lang="en-GB" dirty="0" smtClean="0"/>
              <a:t/>
            </a:r>
            <a:br>
              <a:rPr lang="en-GB" dirty="0" smtClean="0"/>
            </a:br>
            <a:r>
              <a:rPr lang="en-GB" dirty="0" smtClean="0"/>
              <a:t>despair, indifference or rising to the challenge?</a:t>
            </a:r>
            <a:endParaRPr lang="en-GB" dirty="0"/>
          </a:p>
        </p:txBody>
      </p:sp>
      <p:sp>
        <p:nvSpPr>
          <p:cNvPr id="3" name="Content Placeholder 2"/>
          <p:cNvSpPr>
            <a:spLocks noGrp="1"/>
          </p:cNvSpPr>
          <p:nvPr>
            <p:ph idx="1"/>
          </p:nvPr>
        </p:nvSpPr>
        <p:spPr>
          <a:xfrm>
            <a:off x="838200" y="2237361"/>
            <a:ext cx="10515600" cy="3939601"/>
          </a:xfrm>
        </p:spPr>
        <p:txBody>
          <a:bodyPr/>
          <a:lstStyle/>
          <a:p>
            <a:r>
              <a:rPr lang="en-GB" dirty="0" smtClean="0"/>
              <a:t>Social work research supports accountability in the face of complexity</a:t>
            </a:r>
          </a:p>
          <a:p>
            <a:r>
              <a:rPr lang="en-GB" dirty="0" smtClean="0"/>
              <a:t>Accountability is not fulfilled by following regulations (this would be rationalisation, which according to </a:t>
            </a:r>
            <a:r>
              <a:rPr lang="en-GB" dirty="0" err="1" smtClean="0"/>
              <a:t>Jabar</a:t>
            </a:r>
            <a:r>
              <a:rPr lang="en-GB" dirty="0" smtClean="0"/>
              <a:t> </a:t>
            </a:r>
            <a:r>
              <a:rPr lang="en-GB" dirty="0" err="1" smtClean="0"/>
              <a:t>Gubrium</a:t>
            </a:r>
            <a:r>
              <a:rPr lang="en-GB" dirty="0" smtClean="0"/>
              <a:t> erases complexity and hence subjective meanings)</a:t>
            </a:r>
          </a:p>
          <a:p>
            <a:r>
              <a:rPr lang="en-GB" dirty="0" smtClean="0"/>
              <a:t>Hence accountability must aim at ‘making sense’</a:t>
            </a:r>
          </a:p>
          <a:p>
            <a:r>
              <a:rPr lang="en-GB" dirty="0" smtClean="0"/>
              <a:t>Making sense means creating relationships of shared meanings (beyond mere eventfulness and enactment which beg the question of how to transcend and communicate subjective meanings)</a:t>
            </a:r>
            <a:endParaRPr lang="en-GB" dirty="0"/>
          </a:p>
        </p:txBody>
      </p:sp>
    </p:spTree>
    <p:extLst>
      <p:ext uri="{BB962C8B-B14F-4D97-AF65-F5344CB8AC3E}">
        <p14:creationId xmlns:p14="http://schemas.microsoft.com/office/powerpoint/2010/main" val="392244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838200" y="1128409"/>
            <a:ext cx="10515600" cy="5048554"/>
          </a:xfrm>
        </p:spPr>
        <p:txBody>
          <a:bodyPr/>
          <a:lstStyle/>
          <a:p>
            <a:pPr marL="0" indent="0">
              <a:buNone/>
            </a:pPr>
            <a:r>
              <a:rPr lang="en-GB" dirty="0" smtClean="0"/>
              <a:t>Today’s mandate of social work in societies faced with the crisis of modernity, the crisis of epistemology, with hyper-complexity and super-diversity is to give references for ‘making sense’ through research and practice</a:t>
            </a:r>
          </a:p>
          <a:p>
            <a:pPr marL="0" indent="0">
              <a:buNone/>
            </a:pPr>
            <a:endParaRPr lang="en-GB" dirty="0"/>
          </a:p>
          <a:p>
            <a:pPr marL="0" indent="0">
              <a:buNone/>
            </a:pPr>
            <a:r>
              <a:rPr lang="en-GB" dirty="0" smtClean="0"/>
              <a:t>This does not consist in finding new models of knowledge creation, but of critically examining existing methodologies according to basic principles along the following dimensions</a:t>
            </a:r>
            <a:endParaRPr lang="en-GB" dirty="0"/>
          </a:p>
        </p:txBody>
      </p:sp>
    </p:spTree>
    <p:extLst>
      <p:ext uri="{BB962C8B-B14F-4D97-AF65-F5344CB8AC3E}">
        <p14:creationId xmlns:p14="http://schemas.microsoft.com/office/powerpoint/2010/main" val="26921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Scientific dimension</a:t>
            </a:r>
            <a:endParaRPr lang="en-GB" dirty="0"/>
          </a:p>
        </p:txBody>
      </p:sp>
      <p:sp>
        <p:nvSpPr>
          <p:cNvPr id="3" name="Content Placeholder 2"/>
          <p:cNvSpPr>
            <a:spLocks noGrp="1"/>
          </p:cNvSpPr>
          <p:nvPr>
            <p:ph idx="1"/>
          </p:nvPr>
        </p:nvSpPr>
        <p:spPr/>
        <p:txBody>
          <a:bodyPr/>
          <a:lstStyle/>
          <a:p>
            <a:pPr marL="0" indent="0">
              <a:buNone/>
            </a:pPr>
            <a:r>
              <a:rPr lang="en-GB" dirty="0"/>
              <a:t>The </a:t>
            </a:r>
            <a:r>
              <a:rPr lang="en-GB" b="1" dirty="0"/>
              <a:t>scientific dimension </a:t>
            </a:r>
            <a:r>
              <a:rPr lang="en-GB" dirty="0"/>
              <a:t>is crucial, in as much as it requires taking position with regards a </a:t>
            </a:r>
            <a:r>
              <a:rPr lang="en-GB" dirty="0" smtClean="0"/>
              <a:t>research methodology which is consistent </a:t>
            </a:r>
            <a:r>
              <a:rPr lang="en-GB" dirty="0"/>
              <a:t>and coherent </a:t>
            </a:r>
            <a:r>
              <a:rPr lang="en-GB" dirty="0" smtClean="0"/>
              <a:t> </a:t>
            </a:r>
            <a:r>
              <a:rPr lang="en-GB" dirty="0"/>
              <a:t>rather than choosing methods arbitrarily and ad hoc. </a:t>
            </a:r>
            <a:endParaRPr lang="en-GB" dirty="0" smtClean="0"/>
          </a:p>
          <a:p>
            <a:pPr marL="0" indent="0">
              <a:buNone/>
            </a:pPr>
            <a:r>
              <a:rPr lang="en-GB" dirty="0" smtClean="0"/>
              <a:t>Being </a:t>
            </a:r>
            <a:r>
              <a:rPr lang="en-GB" dirty="0"/>
              <a:t>committed to scientific principles means also developing a strong inter-disciplinary dimension as is the nature of social work anyway</a:t>
            </a:r>
            <a:endParaRPr lang="en-GB" dirty="0"/>
          </a:p>
        </p:txBody>
      </p:sp>
    </p:spTree>
    <p:extLst>
      <p:ext uri="{BB962C8B-B14F-4D97-AF65-F5344CB8AC3E}">
        <p14:creationId xmlns:p14="http://schemas.microsoft.com/office/powerpoint/2010/main" val="14939164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Exponential growth of knowledge</a:t>
            </a:r>
            <a:endParaRPr lang="en-GB" dirty="0"/>
          </a:p>
        </p:txBody>
      </p:sp>
      <p:sp>
        <p:nvSpPr>
          <p:cNvPr id="3" name="Content Placeholder 2"/>
          <p:cNvSpPr>
            <a:spLocks noGrp="1"/>
          </p:cNvSpPr>
          <p:nvPr>
            <p:ph idx="1"/>
          </p:nvPr>
        </p:nvSpPr>
        <p:spPr/>
        <p:txBody>
          <a:bodyPr/>
          <a:lstStyle/>
          <a:p>
            <a:r>
              <a:rPr lang="en-GB" dirty="0" smtClean="0"/>
              <a:t>Up to 1900:  amount of knowledge doubles every 100 years</a:t>
            </a:r>
          </a:p>
          <a:p>
            <a:r>
              <a:rPr lang="en-GB" dirty="0" smtClean="0"/>
              <a:t>2016: number of scientific publications doubles every 9 years</a:t>
            </a:r>
          </a:p>
          <a:p>
            <a:r>
              <a:rPr lang="en-GB" dirty="0"/>
              <a:t>The searchable web currently contains about 5 billion webpages online</a:t>
            </a:r>
            <a:r>
              <a:rPr lang="en-US" dirty="0"/>
              <a:t> </a:t>
            </a:r>
            <a:endParaRPr lang="en-GB" dirty="0"/>
          </a:p>
        </p:txBody>
      </p:sp>
    </p:spTree>
    <p:extLst>
      <p:ext uri="{BB962C8B-B14F-4D97-AF65-F5344CB8AC3E}">
        <p14:creationId xmlns:p14="http://schemas.microsoft.com/office/powerpoint/2010/main" val="666586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Practice dimension</a:t>
            </a:r>
            <a:endParaRPr lang="en-GB" dirty="0"/>
          </a:p>
        </p:txBody>
      </p:sp>
      <p:sp>
        <p:nvSpPr>
          <p:cNvPr id="3" name="Content Placeholder 2"/>
          <p:cNvSpPr>
            <a:spLocks noGrp="1"/>
          </p:cNvSpPr>
          <p:nvPr>
            <p:ph idx="1"/>
          </p:nvPr>
        </p:nvSpPr>
        <p:spPr/>
        <p:txBody>
          <a:bodyPr/>
          <a:lstStyle/>
          <a:p>
            <a:pPr marL="0" lvl="0" indent="0">
              <a:buNone/>
            </a:pPr>
            <a:r>
              <a:rPr lang="en-GB" dirty="0"/>
              <a:t>The </a:t>
            </a:r>
            <a:r>
              <a:rPr lang="en-GB" b="1" dirty="0"/>
              <a:t>practice dimension </a:t>
            </a:r>
            <a:r>
              <a:rPr lang="en-GB" dirty="0"/>
              <a:t>is an inalienable part of a social work research commitment, even where a project is geared towards a more basic understanding of phenomena, be that poverty or relationship difficulties. </a:t>
            </a:r>
            <a:endParaRPr lang="en-GB" dirty="0" smtClean="0"/>
          </a:p>
          <a:p>
            <a:pPr marL="0" lvl="0" indent="0">
              <a:buNone/>
            </a:pPr>
            <a:r>
              <a:rPr lang="en-GB" dirty="0" smtClean="0"/>
              <a:t>The </a:t>
            </a:r>
            <a:r>
              <a:rPr lang="en-GB" dirty="0"/>
              <a:t>practice dimension also means that social work research always needs to have a participative dimension even where it is of a quantitative nature. We have a responsibility towards informants to give them a critical voice and to let them benefit from the outcomes of research</a:t>
            </a:r>
            <a:r>
              <a:rPr lang="en-GB" dirty="0" smtClean="0"/>
              <a:t>. But ‘voice’ requires communicatively constituted communities</a:t>
            </a:r>
            <a:endParaRPr lang="en-US" dirty="0"/>
          </a:p>
          <a:p>
            <a:pPr marL="0" indent="0">
              <a:buNone/>
            </a:pPr>
            <a:endParaRPr lang="en-GB" dirty="0"/>
          </a:p>
        </p:txBody>
      </p:sp>
    </p:spTree>
    <p:extLst>
      <p:ext uri="{BB962C8B-B14F-4D97-AF65-F5344CB8AC3E}">
        <p14:creationId xmlns:p14="http://schemas.microsoft.com/office/powerpoint/2010/main" val="2023197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Ethical dimension</a:t>
            </a:r>
            <a:endParaRPr lang="en-GB" dirty="0"/>
          </a:p>
        </p:txBody>
      </p:sp>
      <p:sp>
        <p:nvSpPr>
          <p:cNvPr id="3" name="Content Placeholder 2"/>
          <p:cNvSpPr>
            <a:spLocks noGrp="1"/>
          </p:cNvSpPr>
          <p:nvPr>
            <p:ph idx="1"/>
          </p:nvPr>
        </p:nvSpPr>
        <p:spPr/>
        <p:txBody>
          <a:bodyPr/>
          <a:lstStyle/>
          <a:p>
            <a:pPr marL="0" lvl="0" indent="0">
              <a:buNone/>
            </a:pPr>
            <a:r>
              <a:rPr lang="en-GB" dirty="0"/>
              <a:t>The </a:t>
            </a:r>
            <a:r>
              <a:rPr lang="en-GB" b="1" dirty="0"/>
              <a:t>ethical dimension </a:t>
            </a:r>
            <a:r>
              <a:rPr lang="en-GB" dirty="0"/>
              <a:t>is for social work research not just a preliminary </a:t>
            </a:r>
            <a:r>
              <a:rPr lang="en-GB" dirty="0" smtClean="0"/>
              <a:t>formality, </a:t>
            </a:r>
            <a:r>
              <a:rPr lang="en-GB" dirty="0"/>
              <a:t>but all phases and aspects of a project need to be infused by ethical considerations. This means that researchers cannot adopt a normatively neutral position, nor does it mean that they adopt normative positions uncritically. </a:t>
            </a:r>
            <a:endParaRPr lang="en-GB" dirty="0" smtClean="0"/>
          </a:p>
          <a:p>
            <a:pPr marL="0" lvl="0" indent="0">
              <a:buNone/>
            </a:pPr>
            <a:r>
              <a:rPr lang="en-GB" dirty="0" smtClean="0"/>
              <a:t>Researchers </a:t>
            </a:r>
            <a:r>
              <a:rPr lang="en-GB" dirty="0"/>
              <a:t>have to be aware that they </a:t>
            </a:r>
            <a:r>
              <a:rPr lang="en-GB" dirty="0" smtClean="0"/>
              <a:t>themselves are </a:t>
            </a:r>
            <a:r>
              <a:rPr lang="en-GB" dirty="0"/>
              <a:t>intricately involved in normative systems and are carriers of norms on which they have to reflect continuously. From the perspective of research as </a:t>
            </a:r>
            <a:r>
              <a:rPr lang="en-GB" dirty="0" smtClean="0"/>
              <a:t>sense-making, </a:t>
            </a:r>
            <a:r>
              <a:rPr lang="en-GB" dirty="0"/>
              <a:t>methodological questions become inseparable from ethical questions.</a:t>
            </a:r>
            <a:endParaRPr lang="en-US" dirty="0"/>
          </a:p>
          <a:p>
            <a:pPr marL="0" indent="0">
              <a:buNone/>
            </a:pPr>
            <a:endParaRPr lang="en-GB" dirty="0"/>
          </a:p>
        </p:txBody>
      </p:sp>
    </p:spTree>
    <p:extLst>
      <p:ext uri="{BB962C8B-B14F-4D97-AF65-F5344CB8AC3E}">
        <p14:creationId xmlns:p14="http://schemas.microsoft.com/office/powerpoint/2010/main" val="6256772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Political dimension</a:t>
            </a:r>
            <a:endParaRPr lang="en-GB" dirty="0"/>
          </a:p>
        </p:txBody>
      </p:sp>
      <p:sp>
        <p:nvSpPr>
          <p:cNvPr id="3" name="Content Placeholder 2"/>
          <p:cNvSpPr>
            <a:spLocks noGrp="1"/>
          </p:cNvSpPr>
          <p:nvPr>
            <p:ph idx="1"/>
          </p:nvPr>
        </p:nvSpPr>
        <p:spPr/>
        <p:txBody>
          <a:bodyPr/>
          <a:lstStyle/>
          <a:p>
            <a:pPr marL="0" lvl="0" indent="0">
              <a:buNone/>
            </a:pPr>
            <a:r>
              <a:rPr lang="en-GB" dirty="0"/>
              <a:t>Social work research has a </a:t>
            </a:r>
            <a:r>
              <a:rPr lang="en-GB" b="1" dirty="0"/>
              <a:t>political dimension </a:t>
            </a:r>
            <a:r>
              <a:rPr lang="en-GB" dirty="0"/>
              <a:t>as the corollary of </a:t>
            </a:r>
            <a:r>
              <a:rPr lang="en-GB" dirty="0" smtClean="0"/>
              <a:t>all the </a:t>
            </a:r>
            <a:r>
              <a:rPr lang="en-GB" dirty="0"/>
              <a:t>previously listed factors, if politics is to mean creating or at least promoting the conditions under which responsible changes in peoples lives can take </a:t>
            </a:r>
            <a:r>
              <a:rPr lang="en-GB" dirty="0" smtClean="0"/>
              <a:t>place, </a:t>
            </a:r>
            <a:r>
              <a:rPr lang="en-GB" dirty="0"/>
              <a:t>not just at the individual level, but for the benefit of a community constituted by rights and hence by democratic principles of equality and freedom. </a:t>
            </a:r>
            <a:endParaRPr lang="en-US" dirty="0"/>
          </a:p>
          <a:p>
            <a:endParaRPr lang="en-GB" dirty="0"/>
          </a:p>
        </p:txBody>
      </p:sp>
    </p:spTree>
    <p:extLst>
      <p:ext uri="{BB962C8B-B14F-4D97-AF65-F5344CB8AC3E}">
        <p14:creationId xmlns:p14="http://schemas.microsoft.com/office/powerpoint/2010/main" val="130818591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Making sense</a:t>
            </a:r>
            <a:endParaRPr lang="en-GB" dirty="0"/>
          </a:p>
        </p:txBody>
      </p:sp>
      <p:sp>
        <p:nvSpPr>
          <p:cNvPr id="3" name="Content Placeholder 2"/>
          <p:cNvSpPr>
            <a:spLocks noGrp="1"/>
          </p:cNvSpPr>
          <p:nvPr>
            <p:ph idx="1"/>
          </p:nvPr>
        </p:nvSpPr>
        <p:spPr/>
        <p:txBody>
          <a:bodyPr/>
          <a:lstStyle/>
          <a:p>
            <a:pPr marL="0" indent="0">
              <a:buNone/>
            </a:pPr>
            <a:r>
              <a:rPr lang="en-GB" dirty="0" smtClean="0"/>
              <a:t> </a:t>
            </a:r>
            <a:r>
              <a:rPr lang="en-GB" dirty="0"/>
              <a:t>‘making sense’ is not the solitary effort </a:t>
            </a:r>
            <a:r>
              <a:rPr lang="en-GB" dirty="0" smtClean="0"/>
              <a:t>on the part of the experts </a:t>
            </a:r>
            <a:r>
              <a:rPr lang="en-GB" dirty="0"/>
              <a:t>– making sense can only happen in communication and in relationships, and this is where research and practice need to come together in social </a:t>
            </a:r>
            <a:r>
              <a:rPr lang="en-GB" dirty="0" smtClean="0"/>
              <a:t>work; </a:t>
            </a:r>
            <a:r>
              <a:rPr lang="en-GB" dirty="0"/>
              <a:t>research is not </a:t>
            </a:r>
            <a:r>
              <a:rPr lang="en-GB" dirty="0" smtClean="0"/>
              <a:t>completed with </a:t>
            </a:r>
            <a:r>
              <a:rPr lang="en-GB" dirty="0"/>
              <a:t>a publication, it goes on in discussions around the way questions and results can be shared with and hence transformed by those who matter to the project concerned</a:t>
            </a:r>
            <a:r>
              <a:rPr lang="en-GB" dirty="0" smtClean="0"/>
              <a:t>.</a:t>
            </a:r>
          </a:p>
          <a:p>
            <a:pPr marL="0" indent="0">
              <a:buNone/>
            </a:pPr>
            <a:endParaRPr lang="en-GB" dirty="0"/>
          </a:p>
          <a:p>
            <a:pPr marL="0" indent="0">
              <a:buNone/>
            </a:pPr>
            <a:r>
              <a:rPr lang="en-GB" dirty="0" smtClean="0"/>
              <a:t>In a society threatened by Post-Truth Politics, social work research has to be aimed at searching for truth and giving meaning, where many clients’ lives are threatened by senselessness.</a:t>
            </a:r>
            <a:endParaRPr lang="en-US" dirty="0"/>
          </a:p>
          <a:p>
            <a:pPr marL="0" indent="0">
              <a:buNone/>
            </a:pPr>
            <a:endParaRPr lang="en-GB" dirty="0"/>
          </a:p>
        </p:txBody>
      </p:sp>
    </p:spTree>
    <p:extLst>
      <p:ext uri="{BB962C8B-B14F-4D97-AF65-F5344CB8AC3E}">
        <p14:creationId xmlns:p14="http://schemas.microsoft.com/office/powerpoint/2010/main" val="74301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4" name="Content Placeholder 3"/>
          <p:cNvPicPr>
            <a:picLocks noGrp="1" noChangeAspect="1"/>
          </p:cNvPicPr>
          <p:nvPr>
            <p:ph idx="1"/>
          </p:nvPr>
        </p:nvPicPr>
        <p:blipFill>
          <a:blip r:embed="rId2"/>
          <a:stretch>
            <a:fillRect/>
          </a:stretch>
        </p:blipFill>
        <p:spPr>
          <a:xfrm>
            <a:off x="1828799" y="700391"/>
            <a:ext cx="8365787" cy="5476572"/>
          </a:xfrm>
        </p:spPr>
      </p:pic>
    </p:spTree>
    <p:extLst>
      <p:ext uri="{BB962C8B-B14F-4D97-AF65-F5344CB8AC3E}">
        <p14:creationId xmlns:p14="http://schemas.microsoft.com/office/powerpoint/2010/main" val="4518763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stretch>
            <a:fillRect/>
          </a:stretch>
        </p:blipFill>
        <p:spPr>
          <a:xfrm>
            <a:off x="1945532" y="1786789"/>
            <a:ext cx="7762672" cy="4931107"/>
          </a:xfrm>
        </p:spPr>
      </p:pic>
    </p:spTree>
    <p:extLst>
      <p:ext uri="{BB962C8B-B14F-4D97-AF65-F5344CB8AC3E}">
        <p14:creationId xmlns:p14="http://schemas.microsoft.com/office/powerpoint/2010/main" val="3940761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1333500" y="0"/>
            <a:ext cx="9502831" cy="6858000"/>
          </a:xfrm>
          <a:prstGeom prst="rect">
            <a:avLst/>
          </a:prstGeom>
        </p:spPr>
      </p:pic>
    </p:spTree>
    <p:extLst>
      <p:ext uri="{BB962C8B-B14F-4D97-AF65-F5344CB8AC3E}">
        <p14:creationId xmlns:p14="http://schemas.microsoft.com/office/powerpoint/2010/main" val="3709871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Growth of data volume</a:t>
            </a:r>
            <a:endParaRPr lang="en-GB" dirty="0"/>
          </a:p>
        </p:txBody>
      </p:sp>
      <p:sp>
        <p:nvSpPr>
          <p:cNvPr id="3" name="Content Placeholder 2"/>
          <p:cNvSpPr>
            <a:spLocks noGrp="1"/>
          </p:cNvSpPr>
          <p:nvPr>
            <p:ph idx="1"/>
          </p:nvPr>
        </p:nvSpPr>
        <p:spPr/>
        <p:txBody>
          <a:bodyPr/>
          <a:lstStyle/>
          <a:p>
            <a:r>
              <a:rPr lang="en-US" dirty="0"/>
              <a:t>Buckminster Fuller created the “Knowledge Doubling Curve”; he noticed that until 1900 human knowledge doubled approximately every century. By the end of World War II knowledge was doubling every 25 years. Today things are not as simple as different types of knowledge have different rates of growth. For example, nanotechnology knowledge is doubling every two years and clinical knowledge every 18 months. But on average human knowledge is doubling every 13 months.  According to </a:t>
            </a:r>
            <a:r>
              <a:rPr lang="en-US" dirty="0">
                <a:hlinkClick r:id="rId2" tooltip="The Toxic Terabyte"/>
              </a:rPr>
              <a:t>IBM</a:t>
            </a:r>
            <a:r>
              <a:rPr lang="en-US" dirty="0"/>
              <a:t>,  the “internet of </a:t>
            </a:r>
            <a:r>
              <a:rPr lang="en-US" dirty="0" smtClean="0"/>
              <a:t>things</a:t>
            </a:r>
            <a:r>
              <a:rPr lang="en-US" dirty="0"/>
              <a:t>” will lead to the doubling of knowledge every 12 </a:t>
            </a:r>
            <a:r>
              <a:rPr lang="en-US" dirty="0" smtClean="0"/>
              <a:t>hours </a:t>
            </a:r>
            <a:r>
              <a:rPr lang="mr-IN" dirty="0" smtClean="0"/>
              <a:t>…</a:t>
            </a:r>
            <a:endParaRPr lang="de-DE" dirty="0" smtClean="0"/>
          </a:p>
          <a:p>
            <a:r>
              <a:rPr lang="de-DE" dirty="0" smtClean="0"/>
              <a:t>BUT: IS IT </a:t>
            </a:r>
            <a:r>
              <a:rPr lang="de-DE" u="sng" dirty="0" smtClean="0"/>
              <a:t>KNOWLEDGE</a:t>
            </a:r>
            <a:r>
              <a:rPr lang="de-DE" dirty="0" smtClean="0"/>
              <a:t> OR </a:t>
            </a:r>
            <a:r>
              <a:rPr lang="de-DE" u="sng" dirty="0" smtClean="0"/>
              <a:t>INFORMATION</a:t>
            </a:r>
            <a:r>
              <a:rPr lang="de-DE" dirty="0" smtClean="0"/>
              <a:t>???</a:t>
            </a:r>
            <a:endParaRPr lang="en-GB" dirty="0"/>
          </a:p>
        </p:txBody>
      </p:sp>
    </p:spTree>
    <p:extLst>
      <p:ext uri="{BB962C8B-B14F-4D97-AF65-F5344CB8AC3E}">
        <p14:creationId xmlns:p14="http://schemas.microsoft.com/office/powerpoint/2010/main" val="1470489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Challenges of the information society</a:t>
            </a:r>
            <a:endParaRPr lang="en-GB" dirty="0"/>
          </a:p>
        </p:txBody>
      </p:sp>
      <p:sp>
        <p:nvSpPr>
          <p:cNvPr id="3" name="Content Placeholder 2"/>
          <p:cNvSpPr>
            <a:spLocks noGrp="1"/>
          </p:cNvSpPr>
          <p:nvPr>
            <p:ph idx="1"/>
          </p:nvPr>
        </p:nvSpPr>
        <p:spPr/>
        <p:txBody>
          <a:bodyPr/>
          <a:lstStyle/>
          <a:p>
            <a:pPr marL="0" indent="0">
              <a:buNone/>
            </a:pPr>
            <a:r>
              <a:rPr lang="en-GB" dirty="0"/>
              <a:t>how do we come from </a:t>
            </a:r>
            <a:r>
              <a:rPr lang="en-GB" b="1" dirty="0"/>
              <a:t>data</a:t>
            </a:r>
            <a:r>
              <a:rPr lang="en-GB" dirty="0"/>
              <a:t> to </a:t>
            </a:r>
            <a:r>
              <a:rPr lang="en-GB" b="1" dirty="0"/>
              <a:t>information</a:t>
            </a:r>
            <a:r>
              <a:rPr lang="en-GB" dirty="0"/>
              <a:t>, </a:t>
            </a:r>
            <a:endParaRPr lang="en-GB" dirty="0" smtClean="0"/>
          </a:p>
          <a:p>
            <a:pPr marL="0" indent="0">
              <a:buNone/>
            </a:pPr>
            <a:r>
              <a:rPr lang="en-GB" dirty="0"/>
              <a:t>	</a:t>
            </a:r>
            <a:r>
              <a:rPr lang="en-GB" dirty="0" smtClean="0"/>
              <a:t>from </a:t>
            </a:r>
            <a:r>
              <a:rPr lang="en-GB" b="1" dirty="0"/>
              <a:t>information</a:t>
            </a:r>
            <a:r>
              <a:rPr lang="en-GB" dirty="0"/>
              <a:t> to </a:t>
            </a:r>
            <a:r>
              <a:rPr lang="en-GB" b="1" dirty="0"/>
              <a:t>knowledge</a:t>
            </a:r>
            <a:r>
              <a:rPr lang="en-GB" dirty="0"/>
              <a:t>, </a:t>
            </a:r>
            <a:endParaRPr lang="en-GB" dirty="0" smtClean="0"/>
          </a:p>
          <a:p>
            <a:pPr marL="0" indent="0">
              <a:buNone/>
            </a:pPr>
            <a:r>
              <a:rPr lang="en-GB" dirty="0"/>
              <a:t>	</a:t>
            </a:r>
            <a:r>
              <a:rPr lang="en-GB" dirty="0" smtClean="0"/>
              <a:t>	from </a:t>
            </a:r>
            <a:r>
              <a:rPr lang="en-GB" b="1" dirty="0"/>
              <a:t>knowledge</a:t>
            </a:r>
            <a:r>
              <a:rPr lang="en-GB" dirty="0"/>
              <a:t> to </a:t>
            </a:r>
            <a:r>
              <a:rPr lang="en-GB" b="1" dirty="0"/>
              <a:t>meaning </a:t>
            </a:r>
            <a:endParaRPr lang="en-GB" b="1" dirty="0" smtClean="0"/>
          </a:p>
          <a:p>
            <a:pPr marL="0" indent="0">
              <a:buNone/>
            </a:pPr>
            <a:r>
              <a:rPr lang="en-GB" dirty="0" smtClean="0"/>
              <a:t>			from </a:t>
            </a:r>
            <a:r>
              <a:rPr lang="en-GB" b="1" dirty="0" smtClean="0"/>
              <a:t>meaning</a:t>
            </a:r>
            <a:r>
              <a:rPr lang="en-GB" dirty="0" smtClean="0"/>
              <a:t> to </a:t>
            </a:r>
            <a:r>
              <a:rPr lang="en-GB" b="1" dirty="0" smtClean="0"/>
              <a:t>prediction? </a:t>
            </a:r>
          </a:p>
          <a:p>
            <a:pPr marL="0" indent="0">
              <a:buNone/>
            </a:pPr>
            <a:r>
              <a:rPr lang="en-GB" dirty="0" smtClean="0"/>
              <a:t>Are speed </a:t>
            </a:r>
            <a:r>
              <a:rPr lang="en-GB" dirty="0"/>
              <a:t>and </a:t>
            </a:r>
            <a:r>
              <a:rPr lang="en-GB" dirty="0" smtClean="0"/>
              <a:t>automation </a:t>
            </a:r>
            <a:r>
              <a:rPr lang="en-GB" dirty="0"/>
              <a:t>the cause of much greater problems, do they mean an overall increase in our vulnerability, not only from hackers and terrorists, but through our dependence on often unaccountable experts to whom enormous power is being handed?</a:t>
            </a:r>
            <a:r>
              <a:rPr lang="en-US" dirty="0"/>
              <a:t> </a:t>
            </a:r>
            <a:endParaRPr lang="en-GB" dirty="0"/>
          </a:p>
        </p:txBody>
      </p:sp>
    </p:spTree>
    <p:extLst>
      <p:ext uri="{BB962C8B-B14F-4D97-AF65-F5344CB8AC3E}">
        <p14:creationId xmlns:p14="http://schemas.microsoft.com/office/powerpoint/2010/main" val="378247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Big Data and the Human Factor:</a:t>
            </a:r>
            <a:endParaRPr lang="en-GB" dirty="0"/>
          </a:p>
        </p:txBody>
      </p:sp>
      <p:sp>
        <p:nvSpPr>
          <p:cNvPr id="3" name="Content Placeholder 2"/>
          <p:cNvSpPr>
            <a:spLocks noGrp="1"/>
          </p:cNvSpPr>
          <p:nvPr>
            <p:ph idx="1"/>
          </p:nvPr>
        </p:nvSpPr>
        <p:spPr/>
        <p:txBody>
          <a:bodyPr/>
          <a:lstStyle/>
          <a:p>
            <a:r>
              <a:rPr lang="en-GB" dirty="0" smtClean="0"/>
              <a:t>Who is responsible for accidents caused by self-driving cars?</a:t>
            </a:r>
          </a:p>
          <a:p>
            <a:r>
              <a:rPr lang="en-GB" dirty="0"/>
              <a:t>IBM’s supercomputer “Watson” </a:t>
            </a:r>
            <a:r>
              <a:rPr lang="en-GB" dirty="0" smtClean="0"/>
              <a:t>when programmed </a:t>
            </a:r>
            <a:r>
              <a:rPr lang="en-GB" dirty="0"/>
              <a:t>to assist doctors in cancer diagnosis </a:t>
            </a:r>
            <a:r>
              <a:rPr lang="en-GB" dirty="0" smtClean="0"/>
              <a:t>produced </a:t>
            </a:r>
            <a:r>
              <a:rPr lang="en-GB" dirty="0"/>
              <a:t>a match of 99% with that of oncologists</a:t>
            </a:r>
            <a:r>
              <a:rPr lang="en-GB" dirty="0" smtClean="0"/>
              <a:t>.</a:t>
            </a:r>
          </a:p>
          <a:p>
            <a:r>
              <a:rPr lang="en-GB" dirty="0" smtClean="0"/>
              <a:t> </a:t>
            </a:r>
            <a:r>
              <a:rPr lang="en-GB" dirty="0"/>
              <a:t>What is more, it found treatment options that doctors missed in 30% of cases, and this on the basis of its vast store of research data with which it has been </a:t>
            </a:r>
            <a:r>
              <a:rPr lang="en-GB" dirty="0" smtClean="0"/>
              <a:t>programmed</a:t>
            </a:r>
            <a:r>
              <a:rPr lang="en-GB" dirty="0"/>
              <a:t> </a:t>
            </a:r>
            <a:r>
              <a:rPr lang="mr-IN" dirty="0" smtClean="0"/>
              <a:t>–</a:t>
            </a:r>
            <a:r>
              <a:rPr lang="en-GB" dirty="0" smtClean="0"/>
              <a:t> but how reliable are those research data?</a:t>
            </a:r>
            <a:endParaRPr lang="en-US" dirty="0"/>
          </a:p>
          <a:p>
            <a:endParaRPr lang="en-GB" dirty="0"/>
          </a:p>
        </p:txBody>
      </p:sp>
    </p:spTree>
    <p:extLst>
      <p:ext uri="{BB962C8B-B14F-4D97-AF65-F5344CB8AC3E}">
        <p14:creationId xmlns:p14="http://schemas.microsoft.com/office/powerpoint/2010/main" val="2043039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26787</TotalTime>
  <Words>1811</Words>
  <Application>Microsoft Macintosh PowerPoint</Application>
  <PresentationFormat>Widescreen</PresentationFormat>
  <Paragraphs>123</Paragraphs>
  <Slides>33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Calibri</vt:lpstr>
      <vt:lpstr>Calibri Light</vt:lpstr>
      <vt:lpstr>Mangal</vt:lpstr>
      <vt:lpstr>Arial</vt:lpstr>
      <vt:lpstr>Office Theme</vt:lpstr>
      <vt:lpstr>“Social work research and accountable practice –challenging dogma in uncertain times” </vt:lpstr>
      <vt:lpstr>hypothesis</vt:lpstr>
      <vt:lpstr>Exponential growth of knowledge</vt:lpstr>
      <vt:lpstr>PowerPoint Presentation</vt:lpstr>
      <vt:lpstr>PowerPoint Presentation</vt:lpstr>
      <vt:lpstr>PowerPoint Presentation</vt:lpstr>
      <vt:lpstr>Growth of data volume</vt:lpstr>
      <vt:lpstr>Challenges of the information society</vt:lpstr>
      <vt:lpstr>Big Data and the Human Factor:</vt:lpstr>
      <vt:lpstr>Indicators of growing complexity (Jessop, 2007)</vt:lpstr>
      <vt:lpstr>Modernity, acceleration and growing complexity necessitated social work as the application of science</vt:lpstr>
      <vt:lpstr>Research paradigms in specific political contexts: structural functionalism (Parsons), 1960s-70s </vt:lpstr>
      <vt:lpstr>Research paradigms in specific political contexts: “cultural turn” 1970s-90s</vt:lpstr>
      <vt:lpstr>PowerPoint Presentation</vt:lpstr>
      <vt:lpstr>Research paradigms in specific political contexts: post-structuralism, 1980s-00s </vt:lpstr>
      <vt:lpstr>New Public Management: demand for (cost-) efficiency based on “evidence”</vt:lpstr>
      <vt:lpstr>“Critical realism” (Bhaskar, 2008) as compromise?</vt:lpstr>
      <vt:lpstr>Crisis of general confidence in science  – threat or opportunity?</vt:lpstr>
      <vt:lpstr>Research paradigms in specific political contexts: the “post-truth era” of politics, 2016 - …</vt:lpstr>
      <vt:lpstr>Bias in research</vt:lpstr>
      <vt:lpstr>Encyclopaedic knowledge</vt:lpstr>
      <vt:lpstr>Web of knowledge creation</vt:lpstr>
      <vt:lpstr>PowerPoint Presentation</vt:lpstr>
      <vt:lpstr>Scientific ‘facts’ have little impact on people’s attitudes and beliefs</vt:lpstr>
      <vt:lpstr>Hyper- complexity / super-diversity</vt:lpstr>
      <vt:lpstr>Searching for ‘evidence’ in research literature</vt:lpstr>
      <vt:lpstr>Implications for social work as a modern scientific project – despair, indifference or rising to the challenge?</vt:lpstr>
      <vt:lpstr>PowerPoint Presentation</vt:lpstr>
      <vt:lpstr>Scientific dimension</vt:lpstr>
      <vt:lpstr>Practice dimension</vt:lpstr>
      <vt:lpstr>Ethical dimension</vt:lpstr>
      <vt:lpstr>Political dimension</vt:lpstr>
      <vt:lpstr>Making sense</vt:lpstr>
    </vt:vector>
  </TitlesOfParts>
  <Company/>
  <LinksUpToDate>false</LinksUpToDate>
  <SharedDoc>false</SharedDoc>
  <HyperlinksChanged>false</HyperlinksChanged>
  <AppVersion>15.0031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work research</dc:title>
  <dc:creator>Lorenz A. Walter</dc:creator>
  <cp:lastModifiedBy>Lorenz A. Walter</cp:lastModifiedBy>
  <cp:revision>48</cp:revision>
  <dcterms:created xsi:type="dcterms:W3CDTF">2017-03-27T09:15:49Z</dcterms:created>
  <dcterms:modified xsi:type="dcterms:W3CDTF">2017-04-20T05:32:18Z</dcterms:modified>
</cp:coreProperties>
</file>